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2"/>
  </p:notesMasterIdLst>
  <p:sldIdLst>
    <p:sldId id="256" r:id="rId3"/>
    <p:sldId id="258" r:id="rId4"/>
    <p:sldId id="329" r:id="rId5"/>
    <p:sldId id="315" r:id="rId6"/>
    <p:sldId id="318" r:id="rId7"/>
    <p:sldId id="319" r:id="rId8"/>
    <p:sldId id="320" r:id="rId9"/>
    <p:sldId id="377" r:id="rId10"/>
    <p:sldId id="373" r:id="rId11"/>
    <p:sldId id="374" r:id="rId13"/>
    <p:sldId id="375" r:id="rId14"/>
    <p:sldId id="322" r:id="rId15"/>
    <p:sldId id="316" r:id="rId16"/>
    <p:sldId id="323" r:id="rId17"/>
    <p:sldId id="324" r:id="rId18"/>
    <p:sldId id="325" r:id="rId19"/>
    <p:sldId id="326" r:id="rId20"/>
    <p:sldId id="327" r:id="rId21"/>
    <p:sldId id="328" r:id="rId22"/>
    <p:sldId id="317" r:id="rId23"/>
    <p:sldId id="314" r:id="rId24"/>
    <p:sldId id="330" r:id="rId25"/>
    <p:sldId id="331" r:id="rId26"/>
    <p:sldId id="332" r:id="rId27"/>
    <p:sldId id="333" r:id="rId28"/>
    <p:sldId id="334" r:id="rId29"/>
    <p:sldId id="336" r:id="rId30"/>
    <p:sldId id="381" r:id="rId31"/>
    <p:sldId id="368" r:id="rId32"/>
    <p:sldId id="337" r:id="rId33"/>
    <p:sldId id="338" r:id="rId34"/>
    <p:sldId id="339" r:id="rId35"/>
    <p:sldId id="340" r:id="rId36"/>
    <p:sldId id="341" r:id="rId37"/>
    <p:sldId id="342" r:id="rId38"/>
    <p:sldId id="343" r:id="rId39"/>
    <p:sldId id="376" r:id="rId40"/>
    <p:sldId id="369" r:id="rId41"/>
    <p:sldId id="370" r:id="rId42"/>
    <p:sldId id="371" r:id="rId43"/>
    <p:sldId id="31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4E4B3E6-754F-4922-853D-4064D47BF6D6}">
          <p14:sldIdLst>
            <p14:sldId id="256"/>
          </p14:sldIdLst>
        </p14:section>
        <p14:section name="过渡页" id="{1A06948D-5BAD-4FD7-8952-5512C8F60F6C}">
          <p14:sldIdLst>
            <p14:sldId id="258"/>
            <p14:sldId id="329"/>
            <p14:sldId id="315"/>
            <p14:sldId id="318"/>
            <p14:sldId id="319"/>
            <p14:sldId id="320"/>
            <p14:sldId id="377"/>
            <p14:sldId id="373"/>
            <p14:sldId id="374"/>
            <p14:sldId id="375"/>
            <p14:sldId id="322"/>
            <p14:sldId id="316"/>
            <p14:sldId id="323"/>
            <p14:sldId id="324"/>
            <p14:sldId id="325"/>
            <p14:sldId id="326"/>
            <p14:sldId id="327"/>
            <p14:sldId id="328"/>
            <p14:sldId id="317"/>
            <p14:sldId id="314"/>
            <p14:sldId id="330"/>
            <p14:sldId id="331"/>
            <p14:sldId id="332"/>
            <p14:sldId id="333"/>
            <p14:sldId id="334"/>
            <p14:sldId id="336"/>
            <p14:sldId id="381"/>
            <p14:sldId id="368"/>
            <p14:sldId id="337"/>
            <p14:sldId id="338"/>
            <p14:sldId id="339"/>
            <p14:sldId id="340"/>
            <p14:sldId id="341"/>
            <p14:sldId id="342"/>
            <p14:sldId id="343"/>
            <p14:sldId id="376"/>
            <p14:sldId id="369"/>
            <p14:sldId id="370"/>
            <p14:sldId id="371"/>
          </p14:sldIdLst>
        </p14:section>
        <p14:section name="结尾" id="{DBCFFC24-AA36-4141-A726-49E2FB5F1727}">
          <p14:sldIdLst>
            <p14:sldId id="31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TTT" initials="T"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A5B42"/>
    <a:srgbClr val="F04049"/>
    <a:srgbClr val="F68C9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293" autoAdjust="0"/>
  </p:normalViewPr>
  <p:slideViewPr>
    <p:cSldViewPr snapToGrid="0">
      <p:cViewPr varScale="1">
        <p:scale>
          <a:sx n="78" d="100"/>
          <a:sy n="78" d="100"/>
        </p:scale>
        <p:origin x="158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296928895973"/>
          <c:y val="0.0733291287053284"/>
          <c:w val="0.572463544020744"/>
          <c:h val="0.858695060692051"/>
        </c:manualLayout>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296928895973"/>
          <c:y val="0.0733291287053284"/>
          <c:w val="0.572463544020744"/>
          <c:h val="0.858695060692051"/>
        </c:manualLayout>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296928895973"/>
          <c:y val="0.0733291287053284"/>
          <c:w val="0.572463544020744"/>
          <c:h val="0.858695060692051"/>
        </c:manualLayout>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296928895973"/>
          <c:y val="0.0733291287053284"/>
          <c:w val="0.572463544020744"/>
          <c:h val="0.858695060692051"/>
        </c:manualLayout>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296928895973"/>
          <c:y val="0.0733291287053284"/>
          <c:w val="0.572463544020744"/>
          <c:h val="0.858695060692051"/>
        </c:manualLayout>
      </c:layout>
      <c:doughnutChart>
        <c:varyColors val="1"/>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B5A709-EB46-4B66-995D-04CC2EAF172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35E1A-7750-451E-955D-00EDD36A4A5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可以现场写一波代码，两种风格，</a:t>
            </a:r>
            <a:r>
              <a:rPr kumimoji="1" lang="en-US" altLang="zh-CN" dirty="0"/>
              <a:t>struct</a:t>
            </a:r>
            <a:r>
              <a:rPr kumimoji="1" lang="zh-CN" altLang="en-US" dirty="0"/>
              <a:t> 或者 好几个数组</a:t>
            </a:r>
            <a:endParaRPr kumimoji="1" lang="zh-CN" altLang="en-US" dirty="0"/>
          </a:p>
        </p:txBody>
      </p:sp>
      <p:sp>
        <p:nvSpPr>
          <p:cNvPr id="4" name="灯片编号占位符 3"/>
          <p:cNvSpPr>
            <a:spLocks noGrp="1"/>
          </p:cNvSpPr>
          <p:nvPr>
            <p:ph type="sldNum" sz="quarter" idx="5"/>
          </p:nvPr>
        </p:nvSpPr>
        <p:spPr/>
        <p:txBody>
          <a:bodyPr/>
          <a:lstStyle/>
          <a:p>
            <a:fld id="{62135E1A-7750-451E-955D-00EDD36A4A5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可以现场写一波代码，两种风格，</a:t>
            </a:r>
            <a:r>
              <a:rPr kumimoji="1" lang="en-US" altLang="zh-CN" dirty="0"/>
              <a:t>struct</a:t>
            </a:r>
            <a:r>
              <a:rPr kumimoji="1" lang="zh-CN" altLang="en-US" dirty="0"/>
              <a:t> 或者 好几个数组</a:t>
            </a:r>
            <a:endParaRPr kumimoji="1" lang="zh-CN" altLang="en-US" dirty="0"/>
          </a:p>
        </p:txBody>
      </p:sp>
      <p:sp>
        <p:nvSpPr>
          <p:cNvPr id="4" name="灯片编号占位符 3"/>
          <p:cNvSpPr>
            <a:spLocks noGrp="1"/>
          </p:cNvSpPr>
          <p:nvPr>
            <p:ph type="sldNum" sz="quarter" idx="5"/>
          </p:nvPr>
        </p:nvSpPr>
        <p:spPr/>
        <p:txBody>
          <a:bodyPr/>
          <a:lstStyle/>
          <a:p>
            <a:fld id="{62135E1A-7750-451E-955D-00EDD36A4A5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可以现场写一波代码，两种风格，</a:t>
            </a:r>
            <a:r>
              <a:rPr kumimoji="1" lang="en-US" altLang="zh-CN" dirty="0"/>
              <a:t>struct</a:t>
            </a:r>
            <a:r>
              <a:rPr kumimoji="1" lang="zh-CN" altLang="en-US" dirty="0"/>
              <a:t> 或者 好几个数组</a:t>
            </a:r>
            <a:endParaRPr kumimoji="1" lang="zh-CN" altLang="en-US" dirty="0"/>
          </a:p>
        </p:txBody>
      </p:sp>
      <p:sp>
        <p:nvSpPr>
          <p:cNvPr id="4" name="灯片编号占位符 3"/>
          <p:cNvSpPr>
            <a:spLocks noGrp="1"/>
          </p:cNvSpPr>
          <p:nvPr>
            <p:ph type="sldNum" sz="quarter" idx="5"/>
          </p:nvPr>
        </p:nvSpPr>
        <p:spPr/>
        <p:txBody>
          <a:bodyPr/>
          <a:lstStyle/>
          <a:p>
            <a:fld id="{62135E1A-7750-451E-955D-00EDD36A4A5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回忆一下代码结构</a:t>
            </a:r>
            <a:endParaRPr kumimoji="1" lang="zh-CN" altLang="en-US" dirty="0"/>
          </a:p>
        </p:txBody>
      </p:sp>
      <p:sp>
        <p:nvSpPr>
          <p:cNvPr id="4" name="灯片编号占位符 3"/>
          <p:cNvSpPr>
            <a:spLocks noGrp="1"/>
          </p:cNvSpPr>
          <p:nvPr>
            <p:ph type="sldNum" sz="quarter" idx="5"/>
          </p:nvPr>
        </p:nvSpPr>
        <p:spPr/>
        <p:txBody>
          <a:bodyPr/>
          <a:lstStyle/>
          <a:p>
            <a:fld id="{62135E1A-7750-451E-955D-00EDD36A4A5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回忆一下代码结构</a:t>
            </a:r>
            <a:endParaRPr kumimoji="1" lang="zh-CN" altLang="en-US" dirty="0"/>
          </a:p>
        </p:txBody>
      </p:sp>
      <p:sp>
        <p:nvSpPr>
          <p:cNvPr id="4" name="灯片编号占位符 3"/>
          <p:cNvSpPr>
            <a:spLocks noGrp="1"/>
          </p:cNvSpPr>
          <p:nvPr>
            <p:ph type="sldNum" sz="quarter" idx="5"/>
          </p:nvPr>
        </p:nvSpPr>
        <p:spPr/>
        <p:txBody>
          <a:bodyPr/>
          <a:lstStyle/>
          <a:p>
            <a:fld id="{62135E1A-7750-451E-955D-00EDD36A4A5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回忆一下代码结构</a:t>
            </a:r>
            <a:endParaRPr kumimoji="1" lang="zh-CN" altLang="en-US" dirty="0"/>
          </a:p>
        </p:txBody>
      </p:sp>
      <p:sp>
        <p:nvSpPr>
          <p:cNvPr id="4" name="灯片编号占位符 3"/>
          <p:cNvSpPr>
            <a:spLocks noGrp="1"/>
          </p:cNvSpPr>
          <p:nvPr>
            <p:ph type="sldNum" sz="quarter" idx="5"/>
          </p:nvPr>
        </p:nvSpPr>
        <p:spPr/>
        <p:txBody>
          <a:bodyPr/>
          <a:lstStyle/>
          <a:p>
            <a:fld id="{62135E1A-7750-451E-955D-00EDD36A4A5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回忆一下代码结构</a:t>
            </a:r>
            <a:endParaRPr kumimoji="1" lang="zh-CN" altLang="en-US" dirty="0"/>
          </a:p>
        </p:txBody>
      </p:sp>
      <p:sp>
        <p:nvSpPr>
          <p:cNvPr id="4" name="灯片编号占位符 3"/>
          <p:cNvSpPr>
            <a:spLocks noGrp="1"/>
          </p:cNvSpPr>
          <p:nvPr>
            <p:ph type="sldNum" sz="quarter" idx="5"/>
          </p:nvPr>
        </p:nvSpPr>
        <p:spPr/>
        <p:txBody>
          <a:bodyPr/>
          <a:lstStyle/>
          <a:p>
            <a:fld id="{62135E1A-7750-451E-955D-00EDD36A4A5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回忆一下代码结构</a:t>
            </a:r>
            <a:endParaRPr kumimoji="1" lang="zh-CN" altLang="en-US" dirty="0"/>
          </a:p>
        </p:txBody>
      </p:sp>
      <p:sp>
        <p:nvSpPr>
          <p:cNvPr id="4" name="灯片编号占位符 3"/>
          <p:cNvSpPr>
            <a:spLocks noGrp="1"/>
          </p:cNvSpPr>
          <p:nvPr>
            <p:ph type="sldNum" sz="quarter" idx="5"/>
          </p:nvPr>
        </p:nvSpPr>
        <p:spPr/>
        <p:txBody>
          <a:bodyPr/>
          <a:lstStyle/>
          <a:p>
            <a:fld id="{62135E1A-7750-451E-955D-00EDD36A4A5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回忆一下代码结构</a:t>
            </a:r>
            <a:endParaRPr kumimoji="1" lang="zh-CN" altLang="en-US" dirty="0"/>
          </a:p>
        </p:txBody>
      </p:sp>
      <p:sp>
        <p:nvSpPr>
          <p:cNvPr id="4" name="灯片编号占位符 3"/>
          <p:cNvSpPr>
            <a:spLocks noGrp="1"/>
          </p:cNvSpPr>
          <p:nvPr>
            <p:ph type="sldNum" sz="quarter" idx="5"/>
          </p:nvPr>
        </p:nvSpPr>
        <p:spPr/>
        <p:txBody>
          <a:bodyPr/>
          <a:lstStyle/>
          <a:p>
            <a:fld id="{62135E1A-7750-451E-955D-00EDD36A4A5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4E0B5B8-A714-41E3-8CD7-E1E136242F1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23AF6E2-D2EA-459B-9A4B-255C77836FB1}"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BCA530B-79F9-4CE0-B7E9-C326CD71827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结尾页">
    <p:spTree>
      <p:nvGrpSpPr>
        <p:cNvPr id="1" name=""/>
        <p:cNvGrpSpPr/>
        <p:nvPr/>
      </p:nvGrpSpPr>
      <p:grpSpPr>
        <a:xfrm>
          <a:off x="0" y="0"/>
          <a:ext cx="0" cy="0"/>
          <a:chOff x="0" y="0"/>
          <a:chExt cx="0" cy="0"/>
        </a:xfrm>
      </p:grpSpPr>
      <p:sp>
        <p:nvSpPr>
          <p:cNvPr id="22" name="任意多边形: 形状 21"/>
          <p:cNvSpPr/>
          <p:nvPr userDrawn="1"/>
        </p:nvSpPr>
        <p:spPr>
          <a:xfrm>
            <a:off x="6" y="5725724"/>
            <a:ext cx="9155945" cy="1132276"/>
          </a:xfrm>
          <a:custGeom>
            <a:avLst/>
            <a:gdLst>
              <a:gd name="connsiteX0" fmla="*/ 6250746 w 12207926"/>
              <a:gd name="connsiteY0" fmla="*/ 0 h 1132276"/>
              <a:gd name="connsiteX1" fmla="*/ 12091552 w 12207926"/>
              <a:gd name="connsiteY1" fmla="*/ 758316 h 1132276"/>
              <a:gd name="connsiteX2" fmla="*/ 12207926 w 12207926"/>
              <a:gd name="connsiteY2" fmla="*/ 796047 h 1132276"/>
              <a:gd name="connsiteX3" fmla="*/ 12207926 w 12207926"/>
              <a:gd name="connsiteY3" fmla="*/ 1132276 h 1132276"/>
              <a:gd name="connsiteX4" fmla="*/ 0 w 12207926"/>
              <a:gd name="connsiteY4" fmla="*/ 1132276 h 1132276"/>
              <a:gd name="connsiteX5" fmla="*/ 0 w 12207926"/>
              <a:gd name="connsiteY5" fmla="*/ 894992 h 1132276"/>
              <a:gd name="connsiteX6" fmla="*/ 108249 w 12207926"/>
              <a:gd name="connsiteY6" fmla="*/ 854969 h 1132276"/>
              <a:gd name="connsiteX7" fmla="*/ 6250746 w 12207926"/>
              <a:gd name="connsiteY7" fmla="*/ 0 h 113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7926" h="1132276">
                <a:moveTo>
                  <a:pt x="6250746" y="0"/>
                </a:moveTo>
                <a:cubicBezTo>
                  <a:pt x="8499613" y="0"/>
                  <a:pt x="10548888" y="287162"/>
                  <a:pt x="12091552" y="758316"/>
                </a:cubicBezTo>
                <a:lnTo>
                  <a:pt x="12207926" y="796047"/>
                </a:lnTo>
                <a:lnTo>
                  <a:pt x="12207926" y="1132276"/>
                </a:lnTo>
                <a:lnTo>
                  <a:pt x="0" y="1132276"/>
                </a:lnTo>
                <a:lnTo>
                  <a:pt x="0" y="894992"/>
                </a:lnTo>
                <a:lnTo>
                  <a:pt x="108249" y="854969"/>
                </a:lnTo>
                <a:cubicBezTo>
                  <a:pt x="1680251" y="326726"/>
                  <a:pt x="3851951" y="0"/>
                  <a:pt x="6250746" y="0"/>
                </a:cubicBezTo>
                <a:close/>
              </a:path>
            </a:pathLst>
          </a:custGeom>
          <a:gradFill>
            <a:gsLst>
              <a:gs pos="2800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4" name="日期占位符 3"/>
          <p:cNvSpPr>
            <a:spLocks noGrp="1"/>
          </p:cNvSpPr>
          <p:nvPr>
            <p:ph type="dt" sz="half" idx="10"/>
          </p:nvPr>
        </p:nvSpPr>
        <p:spPr/>
        <p:txBody>
          <a:bodyPr/>
          <a:lstStyle/>
          <a:p>
            <a:fld id="{4476116D-CE5F-4888-8D51-6EEBF43B27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AA879B-C656-49A3-9152-FB05D1AEECAE}" type="slidenum">
              <a:rPr lang="zh-CN" altLang="en-US" smtClean="0"/>
            </a:fld>
            <a:endParaRPr lang="zh-CN" altLang="en-US"/>
          </a:p>
        </p:txBody>
      </p:sp>
      <p:grpSp>
        <p:nvGrpSpPr>
          <p:cNvPr id="7" name="组合 6"/>
          <p:cNvGrpSpPr/>
          <p:nvPr userDrawn="1"/>
        </p:nvGrpSpPr>
        <p:grpSpPr>
          <a:xfrm>
            <a:off x="623101" y="1598512"/>
            <a:ext cx="7905830" cy="2711571"/>
            <a:chOff x="699300" y="1194013"/>
            <a:chExt cx="3703320" cy="4871507"/>
          </a:xfrm>
        </p:grpSpPr>
        <p:grpSp>
          <p:nvGrpSpPr>
            <p:cNvPr id="8" name="组合 7"/>
            <p:cNvGrpSpPr/>
            <p:nvPr userDrawn="1"/>
          </p:nvGrpSpPr>
          <p:grpSpPr>
            <a:xfrm>
              <a:off x="1323113" y="1194013"/>
              <a:ext cx="2555694" cy="4871507"/>
              <a:chOff x="1572053" y="1206663"/>
              <a:chExt cx="2555694" cy="4871507"/>
            </a:xfrm>
            <a:solidFill>
              <a:schemeClr val="bg1"/>
            </a:solidFill>
          </p:grpSpPr>
          <p:sp>
            <p:nvSpPr>
              <p:cNvPr id="10" name="矩形 9"/>
              <p:cNvSpPr/>
              <p:nvPr/>
            </p:nvSpPr>
            <p:spPr>
              <a:xfrm>
                <a:off x="3052660" y="1206664"/>
                <a:ext cx="1075087" cy="4871506"/>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sz="1350" dirty="0">
                  <a:cs typeface="+mn-ea"/>
                  <a:sym typeface="+mn-lt"/>
                </a:endParaRPr>
              </a:p>
            </p:txBody>
          </p:sp>
          <p:sp>
            <p:nvSpPr>
              <p:cNvPr id="11" name="矩形 10"/>
              <p:cNvSpPr/>
              <p:nvPr/>
            </p:nvSpPr>
            <p:spPr>
              <a:xfrm>
                <a:off x="1572053" y="1206663"/>
                <a:ext cx="1075087" cy="4871505"/>
              </a:xfrm>
              <a:prstGeom prst="rect">
                <a:avLst/>
              </a:prstGeom>
              <a:grpFill/>
              <a:ln>
                <a:noFill/>
              </a:ln>
              <a:effectLst>
                <a:outerShdw blurRad="406400" dist="127000" dir="5400000" sx="102000" sy="102000" algn="t" rotWithShape="0">
                  <a:schemeClr val="tx1">
                    <a:lumMod val="75000"/>
                    <a:lumOff val="25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900000" rtlCol="0" anchor="t"/>
              <a:lstStyle/>
              <a:p>
                <a:pPr algn="ctr">
                  <a:lnSpc>
                    <a:spcPct val="120000"/>
                  </a:lnSpc>
                </a:pPr>
                <a:endParaRPr lang="zh-CN" altLang="en-US" sz="1350" dirty="0">
                  <a:cs typeface="+mn-ea"/>
                  <a:sym typeface="+mn-lt"/>
                </a:endParaRPr>
              </a:p>
            </p:txBody>
          </p:sp>
        </p:grpSp>
        <p:sp>
          <p:nvSpPr>
            <p:cNvPr id="9" name="矩形 8"/>
            <p:cNvSpPr/>
            <p:nvPr userDrawn="1"/>
          </p:nvSpPr>
          <p:spPr>
            <a:xfrm>
              <a:off x="699300" y="1194014"/>
              <a:ext cx="3703320" cy="4871505"/>
            </a:xfrm>
            <a:prstGeom prst="rect">
              <a:avLst/>
            </a:prstGeom>
            <a:ln w="3175"/>
          </p:spPr>
          <p:style>
            <a:lnRef idx="2">
              <a:schemeClr val="accent3"/>
            </a:lnRef>
            <a:fillRef idx="1">
              <a:schemeClr val="lt1"/>
            </a:fillRef>
            <a:effectRef idx="0">
              <a:schemeClr val="accent3"/>
            </a:effectRef>
            <a:fontRef idx="minor">
              <a:schemeClr val="dk1"/>
            </a:fontRef>
          </p:style>
          <p:txBody>
            <a:bodyPr lIns="0" tIns="900000" rtlCol="0" anchor="t"/>
            <a:lstStyle/>
            <a:p>
              <a:pPr algn="ctr"/>
              <a:r>
                <a:rPr lang="en-US" altLang="zh-CN" sz="1650" dirty="0">
                  <a:solidFill>
                    <a:schemeClr val="accent1"/>
                  </a:solidFill>
                </a:rPr>
                <a:t>【</a:t>
              </a:r>
              <a:r>
                <a:rPr lang="zh-CN" altLang="en-US" sz="1650" dirty="0">
                  <a:solidFill>
                    <a:schemeClr val="accent1"/>
                  </a:solidFill>
                </a:rPr>
                <a:t>使用说明</a:t>
              </a:r>
              <a:r>
                <a:rPr lang="en-US" altLang="zh-CN" sz="1650" dirty="0">
                  <a:solidFill>
                    <a:schemeClr val="accent1"/>
                  </a:solidFill>
                </a:rPr>
                <a:t>】</a:t>
              </a:r>
              <a:endParaRPr lang="en-US" altLang="zh-CN" sz="1650" dirty="0">
                <a:solidFill>
                  <a:schemeClr val="accent1"/>
                </a:solidFill>
              </a:endParaRPr>
            </a:p>
            <a:p>
              <a:pPr algn="ctr"/>
              <a:r>
                <a:rPr lang="en-US" altLang="zh-CN" sz="1650" dirty="0">
                  <a:solidFill>
                    <a:schemeClr val="accent1"/>
                  </a:solidFill>
                </a:rPr>
                <a:t>1.</a:t>
              </a:r>
              <a:r>
                <a:rPr lang="zh-CN" altLang="en-US" sz="1650" dirty="0">
                  <a:solidFill>
                    <a:schemeClr val="accent1"/>
                  </a:solidFill>
                </a:rPr>
                <a:t>点击「图片标志」可以直接添加电脑中的图片</a:t>
              </a:r>
              <a:endParaRPr lang="en-US" altLang="zh-CN" sz="1650" dirty="0">
                <a:solidFill>
                  <a:schemeClr val="accent1"/>
                </a:solidFill>
              </a:endParaRPr>
            </a:p>
            <a:p>
              <a:pPr algn="ctr"/>
              <a:r>
                <a:rPr lang="en-US" altLang="zh-CN" sz="1650" dirty="0">
                  <a:solidFill>
                    <a:schemeClr val="accent1"/>
                  </a:solidFill>
                </a:rPr>
                <a:t>2.</a:t>
              </a:r>
              <a:r>
                <a:rPr lang="zh-CN" altLang="en-US" sz="1650" dirty="0">
                  <a:solidFill>
                    <a:schemeClr val="accent1"/>
                  </a:solidFill>
                </a:rPr>
                <a:t>添加后请将图片「置于底层」</a:t>
              </a:r>
              <a:endParaRPr lang="zh-CN" altLang="en-US" sz="1650" dirty="0">
                <a:solidFill>
                  <a:schemeClr val="accent1"/>
                </a:solidFill>
              </a:endParaRPr>
            </a:p>
            <a:p>
              <a:pPr algn="ctr"/>
              <a:r>
                <a:rPr lang="en-US" altLang="zh-CN" sz="1650" dirty="0">
                  <a:solidFill>
                    <a:schemeClr val="accent1"/>
                  </a:solidFill>
                </a:rPr>
                <a:t>3.</a:t>
              </a:r>
              <a:r>
                <a:rPr lang="zh-CN" altLang="en-US" sz="1650" dirty="0">
                  <a:solidFill>
                    <a:schemeClr val="accent1"/>
                  </a:solidFill>
                </a:rPr>
                <a:t>如需调整图片，请用图片的「裁剪」裁剪功能</a:t>
              </a:r>
              <a:endParaRPr lang="en-US" altLang="zh-CN" sz="1650" dirty="0">
                <a:solidFill>
                  <a:schemeClr val="accent1"/>
                </a:solidFill>
              </a:endParaRPr>
            </a:p>
          </p:txBody>
        </p:sp>
      </p:grpSp>
      <p:sp>
        <p:nvSpPr>
          <p:cNvPr id="19" name="图片占位符 14"/>
          <p:cNvSpPr>
            <a:spLocks noGrp="1"/>
          </p:cNvSpPr>
          <p:nvPr>
            <p:ph type="pic" sz="quarter" idx="15"/>
          </p:nvPr>
        </p:nvSpPr>
        <p:spPr>
          <a:xfrm>
            <a:off x="506036" y="1047621"/>
            <a:ext cx="8143875" cy="3353186"/>
          </a:xfrm>
          <a:prstGeom prst="roundRect">
            <a:avLst>
              <a:gd name="adj" fmla="val 2153"/>
            </a:avLst>
          </a:prstGeom>
        </p:spPr>
        <p:txBody>
          <a:bodyPr/>
          <a:lstStyle/>
          <a:p>
            <a:endParaRPr lang="zh-CN" altLang="en-US" dirty="0"/>
          </a:p>
        </p:txBody>
      </p:sp>
      <p:sp>
        <p:nvSpPr>
          <p:cNvPr id="20" name="标题 1"/>
          <p:cNvSpPr>
            <a:spLocks noGrp="1"/>
          </p:cNvSpPr>
          <p:nvPr>
            <p:ph type="ctrTitle"/>
          </p:nvPr>
        </p:nvSpPr>
        <p:spPr>
          <a:xfrm>
            <a:off x="2263682" y="4846056"/>
            <a:ext cx="4616648" cy="415498"/>
          </a:xfrm>
          <a:prstGeom prst="rect">
            <a:avLst/>
          </a:prstGeom>
          <a:noFill/>
        </p:spPr>
        <p:txBody>
          <a:bodyPr vert="horz" wrap="none" lIns="0" tIns="0" rIns="0" bIns="0" rtlCol="0" anchor="ctr">
            <a:spAutoFit/>
          </a:bodyPr>
          <a:lstStyle>
            <a:lvl1pPr algn="ctr">
              <a:defRPr lang="zh-CN" altLang="en-US" sz="3000" b="1" dirty="0">
                <a:solidFill>
                  <a:schemeClr val="accent1"/>
                </a:solidFill>
                <a:latin typeface="+mn-lt"/>
                <a:ea typeface="+mn-ea"/>
                <a:cs typeface="+mn-ea"/>
              </a:defRPr>
            </a:lvl1pPr>
          </a:lstStyle>
          <a:p>
            <a:pPr lvl="0" algn="dist"/>
            <a:r>
              <a:rPr lang="zh-CN" altLang="en-US" dirty="0"/>
              <a:t>单击此处编辑母版标题样式</a:t>
            </a:r>
            <a:endParaRPr lang="zh-CN" altLang="en-US" dirty="0"/>
          </a:p>
        </p:txBody>
      </p:sp>
      <p:sp>
        <p:nvSpPr>
          <p:cNvPr id="21" name="副标题 2"/>
          <p:cNvSpPr>
            <a:spLocks noGrp="1"/>
          </p:cNvSpPr>
          <p:nvPr>
            <p:ph type="subTitle" idx="1"/>
          </p:nvPr>
        </p:nvSpPr>
        <p:spPr>
          <a:xfrm>
            <a:off x="3446697" y="5385125"/>
            <a:ext cx="2250616" cy="186974"/>
          </a:xfrm>
          <a:prstGeom prst="rect">
            <a:avLst/>
          </a:prstGeom>
          <a:noFill/>
        </p:spPr>
        <p:txBody>
          <a:bodyPr vert="horz" wrap="none" lIns="0" tIns="0" rIns="0" bIns="0" rtlCol="0" anchor="ctr">
            <a:spAutoFit/>
          </a:bodyPr>
          <a:lstStyle>
            <a:lvl1pPr marL="0" indent="0" algn="ctr">
              <a:buNone/>
              <a:defRPr lang="zh-CN" altLang="en-US" sz="1350" b="0" dirty="0">
                <a:solidFill>
                  <a:schemeClr val="bg1">
                    <a:lumMod val="75000"/>
                  </a:schemeClr>
                </a:solidFill>
                <a:cs typeface="+mn-ea"/>
              </a:defRPr>
            </a:lvl1pPr>
          </a:lstStyle>
          <a:p>
            <a:pPr marL="171450" lvl="0" indent="-171450" algn="dist"/>
            <a:r>
              <a:rPr lang="zh-CN" altLang="en-US" dirty="0"/>
              <a:t>单击此处编辑母版副标题样式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B3AD557-C349-432B-AC06-5737CDF0B6C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5463DB3B-37CC-48AE-ADDA-044C6D7C7B2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A81843D5-2157-4FC8-88FA-11B0EA712F2E}"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3B32E6B-C89B-483E-B436-A0AB9680BFE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F92C17-C3ED-4C0C-B891-F250656790B5}"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74298A-D1C4-4A6D-B328-A2698E07AB8C}"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90CB1918-33A6-49D0-A614-ECE7D67B35E7}"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E4BE4CBD-99D9-4F84-A08C-F148E33F007B}"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91B8D6-12F1-4AE5-B3C8-4685AA6D8527}"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D9900A-E3A4-43F2-B7EB-E00200672F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13.jpeg"/><Relationship Id="rId1" Type="http://schemas.openxmlformats.org/officeDocument/2006/relationships/chart" Target="../charts/chart3.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3.jpeg"/><Relationship Id="rId1" Type="http://schemas.openxmlformats.org/officeDocument/2006/relationships/chart" Target="../charts/char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21.jpeg"/><Relationship Id="rId1" Type="http://schemas.openxmlformats.org/officeDocument/2006/relationships/chart" Target="../charts/char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34.jpeg"/><Relationship Id="rId1" Type="http://schemas.openxmlformats.org/officeDocument/2006/relationships/chart" Target="../charts/char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5.jpeg"/><Relationship Id="rId1" Type="http://schemas.openxmlformats.org/officeDocument/2006/relationships/chart" Target="../charts/char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5.png"/><Relationship Id="rId1" Type="http://schemas.openxmlformats.org/officeDocument/2006/relationships/image" Target="../media/image4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矩形: 剪去顶角 152"/>
          <p:cNvSpPr/>
          <p:nvPr/>
        </p:nvSpPr>
        <p:spPr>
          <a:xfrm rot="10800000">
            <a:off x="0" y="0"/>
            <a:ext cx="9144000" cy="2301551"/>
          </a:xfrm>
          <a:prstGeom prst="snip2SameRect">
            <a:avLst>
              <a:gd name="adj1" fmla="val 28109"/>
              <a:gd name="adj2" fmla="val 0"/>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4" name="矩形: 圆角 153"/>
          <p:cNvSpPr/>
          <p:nvPr/>
        </p:nvSpPr>
        <p:spPr>
          <a:xfrm>
            <a:off x="1126284" y="663489"/>
            <a:ext cx="7322710" cy="1982445"/>
          </a:xfrm>
          <a:prstGeom prst="roundRect">
            <a:avLst>
              <a:gd name="adj" fmla="val 320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5" name="矩形: 圆角 154"/>
          <p:cNvSpPr/>
          <p:nvPr/>
        </p:nvSpPr>
        <p:spPr>
          <a:xfrm>
            <a:off x="686449" y="778485"/>
            <a:ext cx="8008087" cy="1982445"/>
          </a:xfrm>
          <a:prstGeom prst="roundRect">
            <a:avLst>
              <a:gd name="adj" fmla="val 2053"/>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162" name="图片 1" descr="ABE6E272F2A99A68301EE861A2B_BC29DBB0_F694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0934" y="926423"/>
            <a:ext cx="8452980" cy="2497997"/>
          </a:xfrm>
          <a:prstGeom prst="roundRect">
            <a:avLst>
              <a:gd name="adj" fmla="val 2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矩形 234"/>
          <p:cNvSpPr/>
          <p:nvPr/>
        </p:nvSpPr>
        <p:spPr>
          <a:xfrm>
            <a:off x="4023176" y="2301552"/>
            <a:ext cx="8008087" cy="7763441"/>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3"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3536916" y="1028940"/>
            <a:ext cx="1981696" cy="576670"/>
            <a:chOff x="2866708" y="2481344"/>
            <a:chExt cx="6458593" cy="1879440"/>
          </a:xfrm>
          <a:solidFill>
            <a:schemeClr val="bg1"/>
          </a:solidFill>
          <a:effectLst>
            <a:reflection stA="0" endPos="65000" dist="50800" dir="5400000" sy="-100000" algn="bl" rotWithShape="0"/>
          </a:effectLst>
        </p:grpSpPr>
        <p:grpSp>
          <p:nvGrpSpPr>
            <p:cNvPr id="164" name="ïSļïdè"/>
            <p:cNvGrpSpPr/>
            <p:nvPr/>
          </p:nvGrpSpPr>
          <p:grpSpPr>
            <a:xfrm>
              <a:off x="2866708" y="2604783"/>
              <a:ext cx="1724148" cy="1756001"/>
              <a:chOff x="4810125" y="3095626"/>
              <a:chExt cx="687388" cy="700088"/>
            </a:xfrm>
            <a:grpFill/>
          </p:grpSpPr>
          <p:sp>
            <p:nvSpPr>
              <p:cNvPr id="193" name="íşḷidê"/>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94" name="íSľïdé"/>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95" name="ïslíḋê"/>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96" name="işļïḍ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97" name="í$ļîḓ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98" name="íşļíḑè"/>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99" name="î$1îḋé"/>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0" name="isļi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1" name="íşḷíďè"/>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2" name="ïṩľíḓê"/>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3" name="íšlïḑe"/>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4" name="iṥļïḓ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5" name="îṩḷïḓè"/>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6" name="ïśḻïdê"/>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7" name="ïSḻí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8" name="ïsľíḋè"/>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9" name="iśļíd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0" name="iṥlïḑé"/>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1" name="îṧḷiḑé"/>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2" name="ïṣḷîďé"/>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3" name="iṧḻîďé"/>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4" name="îṡ1íḓ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5" name="ïṩliḑé"/>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6" name="îSľíḓê"/>
              <p:cNvSpPr/>
              <p:nvPr/>
            </p:nvSpPr>
            <p:spPr bwMode="auto">
              <a:xfrm>
                <a:off x="5207000" y="3162301"/>
                <a:ext cx="85725" cy="39688"/>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7" name="íṧļïḋé"/>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8" name="îŝľiḋe"/>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9" name="ïṣļîḋe"/>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0" name="ís1íḋe"/>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1" name="íṧḻiďê"/>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2" name="iŝ1iḋ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3" name="iṣ1íḓê"/>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4" name="iŝliḍe"/>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5" name="iSḷid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65" name="íśľïďê"/>
            <p:cNvGrpSpPr/>
            <p:nvPr/>
          </p:nvGrpSpPr>
          <p:grpSpPr>
            <a:xfrm>
              <a:off x="5156287" y="2481344"/>
              <a:ext cx="4169014" cy="1469307"/>
              <a:chOff x="5722938" y="3046413"/>
              <a:chExt cx="1662113" cy="585788"/>
            </a:xfrm>
            <a:grpFill/>
          </p:grpSpPr>
          <p:sp>
            <p:nvSpPr>
              <p:cNvPr id="185" name="îSľíḑè"/>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86" name="îṥḻîďé"/>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87" name="iṣľíḍ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88" name="iSlidé"/>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89" name="ïśľïdê"/>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90" name="išḷíḍ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91" name="îṣḻîḓè"/>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92" name="iṣḷîḓé"/>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66" name="ïṩ1îḑé"/>
            <p:cNvGrpSpPr/>
            <p:nvPr/>
          </p:nvGrpSpPr>
          <p:grpSpPr>
            <a:xfrm>
              <a:off x="5112548" y="4078071"/>
              <a:ext cx="4180976" cy="230948"/>
              <a:chOff x="5705475" y="3683001"/>
              <a:chExt cx="1666875" cy="92075"/>
            </a:xfrm>
            <a:grpFill/>
          </p:grpSpPr>
          <p:sp>
            <p:nvSpPr>
              <p:cNvPr id="167" name="îṣḷidê"/>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68" name="íṣḻïḑ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69" name="iṧľiḍe"/>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70" name="ïšliḓê"/>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71" name="îṥlïďé"/>
              <p:cNvSpPr/>
              <p:nvPr/>
            </p:nvSpPr>
            <p:spPr bwMode="auto">
              <a:xfrm>
                <a:off x="6069013" y="3683001"/>
                <a:ext cx="63500" cy="88900"/>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72" name="ï$ľîḋè"/>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73" name="išḷîďê"/>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74" name="íŝḻîḑê"/>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75" name="ïs1îḓê"/>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76" name="íṩḻïḍè"/>
              <p:cNvSpPr/>
              <p:nvPr/>
            </p:nvSpPr>
            <p:spPr bwMode="auto">
              <a:xfrm>
                <a:off x="6581775" y="3683001"/>
                <a:ext cx="63500" cy="88900"/>
              </a:xfrm>
              <a:custGeom>
                <a:avLst/>
                <a:gdLst>
                  <a:gd name="T0" fmla="*/ 40 w 40"/>
                  <a:gd name="T1" fmla="*/ 56 h 56"/>
                  <a:gd name="T2" fmla="*/ 29 w 40"/>
                  <a:gd name="T3" fmla="*/ 56 h 56"/>
                  <a:gd name="T4" fmla="*/ 8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29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8" y="14"/>
                    </a:lnTo>
                    <a:lnTo>
                      <a:pt x="8" y="14"/>
                    </a:lnTo>
                    <a:lnTo>
                      <a:pt x="8" y="56"/>
                    </a:lnTo>
                    <a:lnTo>
                      <a:pt x="0" y="56"/>
                    </a:lnTo>
                    <a:lnTo>
                      <a:pt x="0" y="0"/>
                    </a:lnTo>
                    <a:lnTo>
                      <a:pt x="10" y="0"/>
                    </a:lnTo>
                    <a:lnTo>
                      <a:pt x="29"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77" name="îṩḷídè"/>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178" name="ïśľiďé"/>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79" name="í$ḻíďe"/>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80" name="ïs1íd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81" name="í$ļíḋ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82" name="îśľídè"/>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183" name="işḷîḑe"/>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184" name="íṧlîḍé"/>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grpSp>
        <p:nvGrpSpPr>
          <p:cNvPr id="158" name="组合 157"/>
          <p:cNvGrpSpPr/>
          <p:nvPr/>
        </p:nvGrpSpPr>
        <p:grpSpPr>
          <a:xfrm>
            <a:off x="2054133" y="5303239"/>
            <a:ext cx="5643646" cy="310792"/>
            <a:chOff x="2411805" y="5524207"/>
            <a:chExt cx="7243584" cy="497616"/>
          </a:xfrm>
        </p:grpSpPr>
        <p:sp>
          <p:nvSpPr>
            <p:cNvPr id="159" name="副标题 16"/>
            <p:cNvSpPr txBox="1"/>
            <p:nvPr/>
          </p:nvSpPr>
          <p:spPr>
            <a:xfrm>
              <a:off x="2411805" y="5524207"/>
              <a:ext cx="3544319" cy="497614"/>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20000"/>
                </a:lnSpc>
                <a:spcBef>
                  <a:spcPts val="0"/>
                </a:spcBef>
              </a:pPr>
              <a:r>
                <a:rPr lang="zh-CN" altLang="en-US" dirty="0">
                  <a:solidFill>
                    <a:srgbClr val="F68C92"/>
                  </a:solidFill>
                </a:rPr>
                <a:t>图和树的性质与应用（上）</a:t>
              </a:r>
              <a:endParaRPr lang="en-US" dirty="0">
                <a:solidFill>
                  <a:srgbClr val="F68C92"/>
                </a:solidFill>
              </a:endParaRPr>
            </a:p>
          </p:txBody>
        </p:sp>
        <p:sp>
          <p:nvSpPr>
            <p:cNvPr id="160" name="副标题 16"/>
            <p:cNvSpPr txBox="1"/>
            <p:nvPr/>
          </p:nvSpPr>
          <p:spPr>
            <a:xfrm>
              <a:off x="6281180" y="5524209"/>
              <a:ext cx="3374209" cy="497614"/>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20000"/>
                </a:lnSpc>
                <a:spcBef>
                  <a:spcPts val="0"/>
                </a:spcBef>
              </a:pPr>
              <a:r>
                <a:rPr lang="zh-CN" altLang="en-US" dirty="0">
                  <a:solidFill>
                    <a:srgbClr val="F68C92"/>
                  </a:solidFill>
                </a:rPr>
                <a:t>内容负责：李子晗</a:t>
              </a:r>
              <a:r>
                <a:rPr lang="en-US" altLang="zh-CN" dirty="0">
                  <a:solidFill>
                    <a:srgbClr val="F68C92"/>
                  </a:solidFill>
                </a:rPr>
                <a:t>/</a:t>
              </a:r>
              <a:r>
                <a:rPr lang="zh-CN" altLang="en-US" dirty="0">
                  <a:solidFill>
                    <a:srgbClr val="F68C92"/>
                  </a:solidFill>
                </a:rPr>
                <a:t>韩宵玥</a:t>
              </a:r>
              <a:endParaRPr lang="en-US" altLang="en-US" dirty="0">
                <a:solidFill>
                  <a:srgbClr val="F68C92"/>
                </a:solidFill>
              </a:endParaRPr>
            </a:p>
          </p:txBody>
        </p:sp>
        <p:cxnSp>
          <p:nvCxnSpPr>
            <p:cNvPr id="161" name="直接连接符 160"/>
            <p:cNvCxnSpPr/>
            <p:nvPr/>
          </p:nvCxnSpPr>
          <p:spPr>
            <a:xfrm>
              <a:off x="6069177" y="5661215"/>
              <a:ext cx="1" cy="249299"/>
            </a:xfrm>
            <a:prstGeom prst="line">
              <a:avLst/>
            </a:prstGeom>
            <a:ln>
              <a:solidFill>
                <a:srgbClr val="F68C92"/>
              </a:solidFill>
            </a:ln>
          </p:spPr>
          <p:style>
            <a:lnRef idx="3">
              <a:schemeClr val="accent1"/>
            </a:lnRef>
            <a:fillRef idx="0">
              <a:schemeClr val="accent1"/>
            </a:fillRef>
            <a:effectRef idx="2">
              <a:schemeClr val="accent1"/>
            </a:effectRef>
            <a:fontRef idx="minor">
              <a:schemeClr val="tx1"/>
            </a:fontRef>
          </p:style>
        </p:cxnSp>
      </p:grpSp>
      <p:sp>
        <p:nvSpPr>
          <p:cNvPr id="156" name="标题 15"/>
          <p:cNvSpPr>
            <a:spLocks noGrp="1"/>
          </p:cNvSpPr>
          <p:nvPr>
            <p:ph type="ctrTitle"/>
          </p:nvPr>
        </p:nvSpPr>
        <p:spPr>
          <a:xfrm>
            <a:off x="2399286" y="4007389"/>
            <a:ext cx="4310758" cy="909606"/>
          </a:xfrm>
        </p:spPr>
        <p:txBody>
          <a:bodyPr>
            <a:noAutofit/>
          </a:bodyPr>
          <a:lstStyle/>
          <a:p>
            <a:pPr algn="dist"/>
            <a:r>
              <a:rPr lang="zh-CN" altLang="en-US" sz="3600" b="1" dirty="0">
                <a:solidFill>
                  <a:srgbClr val="F04049"/>
                </a:solidFill>
                <a:latin typeface="微软雅黑" panose="020B0503020204020204" pitchFamily="34" charset="-122"/>
                <a:ea typeface="微软雅黑" panose="020B0503020204020204" pitchFamily="34" charset="-122"/>
              </a:rPr>
              <a:t>程序设计思维与实践</a:t>
            </a:r>
            <a:br>
              <a:rPr lang="en-US" altLang="zh-CN" sz="3600" b="1" dirty="0">
                <a:solidFill>
                  <a:srgbClr val="F04049"/>
                </a:solidFill>
                <a:latin typeface="微软雅黑" panose="020B0503020204020204" pitchFamily="34" charset="-122"/>
                <a:ea typeface="微软雅黑" panose="020B0503020204020204" pitchFamily="34" charset="-122"/>
              </a:rPr>
            </a:br>
            <a:r>
              <a:rPr lang="en-US" altLang="zh-CN" sz="17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rPr>
              <a:t>Thinking and Practice in Programming</a:t>
            </a:r>
            <a:endParaRPr lang="zh-CN" altLang="en-US" sz="1700" dirty="0">
              <a:solidFill>
                <a:schemeClr val="bg1">
                  <a:lumMod val="85000"/>
                </a:schemeClr>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存储方式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05791" y="1242060"/>
            <a:ext cx="7909560" cy="4939814"/>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链式前向星</a:t>
            </a:r>
            <a:endParaRPr kumimoji="1" lang="en-US" altLang="zh-CN" dirty="0"/>
          </a:p>
          <a:p>
            <a:pPr lvl="1"/>
            <a:endParaRPr kumimoji="1" lang="en-US" altLang="zh-CN" dirty="0"/>
          </a:p>
          <a:p>
            <a:pPr marL="742950" lvl="1" indent="-285750">
              <a:lnSpc>
                <a:spcPct val="150000"/>
              </a:lnSpc>
              <a:buFont typeface="Arial" panose="020B0604020202020204" pitchFamily="34" charset="0"/>
              <a:buChar char="•"/>
            </a:pPr>
            <a:r>
              <a:rPr kumimoji="1" lang="zh-CN" altLang="en-US" dirty="0"/>
              <a:t>使用数组来模拟链表</a:t>
            </a:r>
            <a:endParaRPr kumimoji="1" lang="en-US" altLang="zh-CN" dirty="0"/>
          </a:p>
          <a:p>
            <a:pPr marL="742950" lvl="1" indent="-285750">
              <a:lnSpc>
                <a:spcPct val="150000"/>
              </a:lnSpc>
              <a:buFont typeface="Arial" panose="020B0604020202020204" pitchFamily="34" charset="0"/>
              <a:buChar char="•"/>
            </a:pPr>
            <a:r>
              <a:rPr kumimoji="1" lang="zh-CN" altLang="en-US" dirty="0"/>
              <a:t>相比较邻接链表而言，边在链式前向星中存储的相对顺序与输入顺序相反，其他差异不大。</a:t>
            </a:r>
            <a:endParaRPr kumimoji="1" lang="en-US" altLang="zh-CN" dirty="0"/>
          </a:p>
          <a:p>
            <a:pPr marL="742950" lvl="1" indent="-285750">
              <a:lnSpc>
                <a:spcPct val="150000"/>
              </a:lnSpc>
              <a:buFont typeface="Arial" panose="020B0604020202020204" pitchFamily="34" charset="0"/>
              <a:buChar char="•"/>
            </a:pPr>
            <a:r>
              <a:rPr kumimoji="1" lang="zh-CN" altLang="en-US" dirty="0"/>
              <a:t>使用一个结构体数组 </a:t>
            </a:r>
            <a:r>
              <a:rPr kumimoji="1" lang="en-US" altLang="zh-CN" dirty="0"/>
              <a:t>Edge[M] </a:t>
            </a:r>
            <a:r>
              <a:rPr kumimoji="1" lang="zh-CN" altLang="en-US" dirty="0"/>
              <a:t>记录每条边的信息以及 </a:t>
            </a:r>
            <a:r>
              <a:rPr kumimoji="1" lang="en-US" altLang="zh-CN" dirty="0"/>
              <a:t>next</a:t>
            </a:r>
            <a:r>
              <a:rPr kumimoji="1" lang="zh-CN" altLang="en-US" dirty="0"/>
              <a:t> 来指向下一条边的标号（下标）</a:t>
            </a:r>
            <a:endParaRPr kumimoji="1" lang="en-US" altLang="zh-CN" dirty="0"/>
          </a:p>
          <a:p>
            <a:pPr marL="742950" lvl="1" indent="-285750">
              <a:lnSpc>
                <a:spcPct val="150000"/>
              </a:lnSpc>
              <a:buFont typeface="Arial" panose="020B0604020202020204" pitchFamily="34" charset="0"/>
              <a:buChar char="•"/>
            </a:pPr>
            <a:r>
              <a:rPr kumimoji="1" lang="zh-CN" altLang="en-US" dirty="0"/>
              <a:t>使用一个数组 </a:t>
            </a:r>
            <a:r>
              <a:rPr kumimoji="1" lang="en-US" altLang="zh-CN" dirty="0"/>
              <a:t>Head[N] </a:t>
            </a:r>
            <a:r>
              <a:rPr kumimoji="1" lang="zh-CN" altLang="en-US" dirty="0"/>
              <a:t>表示以每个顶点为头的第一条边在结构体数组中的下标，</a:t>
            </a:r>
            <a:r>
              <a:rPr kumimoji="1" lang="en-US" altLang="zh-CN" dirty="0"/>
              <a:t>Head</a:t>
            </a:r>
            <a:r>
              <a:rPr kumimoji="1" lang="zh-CN" altLang="en-US" dirty="0"/>
              <a:t> 初始化为 </a:t>
            </a:r>
            <a:r>
              <a:rPr kumimoji="1" lang="en-US" altLang="zh-CN" dirty="0"/>
              <a:t>-1 </a:t>
            </a:r>
            <a:endParaRPr kumimoji="1" lang="en-US" altLang="zh-CN" dirty="0"/>
          </a:p>
          <a:p>
            <a:pPr marL="742950" lvl="1" indent="-285750">
              <a:lnSpc>
                <a:spcPct val="150000"/>
              </a:lnSpc>
              <a:buFont typeface="Arial" panose="020B0604020202020204" pitchFamily="34" charset="0"/>
              <a:buChar char="•"/>
            </a:pPr>
            <a:r>
              <a:rPr kumimoji="1" lang="zh-CN" altLang="en-US" dirty="0"/>
              <a:t>插入一条边的时候，插入位置为链表的头部：</a:t>
            </a:r>
            <a:r>
              <a:rPr kumimoji="1" lang="en-US" altLang="zh-CN" dirty="0"/>
              <a:t>Edge</a:t>
            </a:r>
            <a:r>
              <a:rPr kumimoji="1" lang="zh-CN" altLang="en-US" dirty="0"/>
              <a:t> 数组的 </a:t>
            </a:r>
            <a:r>
              <a:rPr kumimoji="1" lang="en-US" altLang="zh-CN" dirty="0"/>
              <a:t>next</a:t>
            </a:r>
            <a:r>
              <a:rPr kumimoji="1" lang="zh-CN" altLang="en-US" dirty="0"/>
              <a:t> 指向 </a:t>
            </a:r>
            <a:r>
              <a:rPr kumimoji="1" lang="en-US" altLang="zh-CN" dirty="0"/>
              <a:t>Head[u]</a:t>
            </a:r>
            <a:r>
              <a:rPr kumimoji="1" lang="zh-CN" altLang="en-US" dirty="0"/>
              <a:t> 然后 </a:t>
            </a:r>
            <a:r>
              <a:rPr kumimoji="1" lang="en-US" altLang="zh-CN" dirty="0"/>
              <a:t>Head[u]</a:t>
            </a:r>
            <a:r>
              <a:rPr kumimoji="1" lang="zh-CN" altLang="en-US" dirty="0"/>
              <a:t> 更新为新加入边的下标</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zh-CN" altLang="en-US" dirty="0"/>
          </a:p>
        </p:txBody>
      </p:sp>
      <p:sp>
        <p:nvSpPr>
          <p:cNvPr id="9" name="矩形 8"/>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存储方式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05791" y="1242060"/>
            <a:ext cx="7909560"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t>链式前向星</a:t>
            </a:r>
            <a:endParaRPr kumimoji="1" lang="en-US" altLang="zh-CN" dirty="0"/>
          </a:p>
          <a:p>
            <a:pPr marL="742950" lvl="1" indent="-285750">
              <a:lnSpc>
                <a:spcPct val="150000"/>
              </a:lnSpc>
              <a:buFont typeface="Arial" panose="020B0604020202020204" pitchFamily="34" charset="0"/>
              <a:buChar char="•"/>
            </a:pPr>
            <a:r>
              <a:rPr kumimoji="1" lang="zh-CN" altLang="en-US" dirty="0"/>
              <a:t>代码</a:t>
            </a:r>
            <a:endParaRPr kumimoji="1" lang="en-US" altLang="zh-CN" dirty="0"/>
          </a:p>
          <a:p>
            <a:pPr marL="742950" lvl="1" indent="-285750">
              <a:lnSpc>
                <a:spcPct val="150000"/>
              </a:lnSpc>
              <a:buFont typeface="Arial" panose="020B0604020202020204" pitchFamily="34" charset="0"/>
              <a:buChar char="•"/>
            </a:pPr>
            <a:endParaRPr kumimoji="1" lang="en-US" altLang="zh-CN" dirty="0"/>
          </a:p>
          <a:p>
            <a:pPr marL="742950" lvl="1" indent="-285750">
              <a:lnSpc>
                <a:spcPct val="150000"/>
              </a:lnSpc>
              <a:buFont typeface="Arial" panose="020B0604020202020204" pitchFamily="34" charset="0"/>
              <a:buChar char="•"/>
            </a:pPr>
            <a:endParaRPr kumimoji="1" lang="en-US" altLang="zh-CN" dirty="0"/>
          </a:p>
          <a:p>
            <a:pPr marL="742950" lvl="1" indent="-285750">
              <a:lnSpc>
                <a:spcPct val="150000"/>
              </a:lnSpc>
              <a:buFont typeface="Arial" panose="020B0604020202020204" pitchFamily="34" charset="0"/>
              <a:buChar char="•"/>
            </a:pPr>
            <a:endParaRPr kumimoji="1" lang="en-US" altLang="zh-CN" dirty="0"/>
          </a:p>
          <a:p>
            <a:pPr marL="742950" lvl="1" indent="-285750">
              <a:lnSpc>
                <a:spcPct val="150000"/>
              </a:lnSpc>
              <a:buFont typeface="Arial" panose="020B0604020202020204" pitchFamily="34" charset="0"/>
              <a:buChar char="•"/>
            </a:pPr>
            <a:endParaRPr kumimoji="1" lang="en-US" altLang="zh-CN" dirty="0"/>
          </a:p>
          <a:p>
            <a:pPr marL="742950" lvl="1" indent="-285750">
              <a:lnSpc>
                <a:spcPct val="150000"/>
              </a:lnSpc>
              <a:buFont typeface="Arial" panose="020B0604020202020204" pitchFamily="34" charset="0"/>
              <a:buChar char="•"/>
            </a:pPr>
            <a:endParaRPr kumimoji="1" lang="en-US" altLang="zh-CN" dirty="0"/>
          </a:p>
          <a:p>
            <a:pPr marL="742950" lvl="1" indent="-285750">
              <a:lnSpc>
                <a:spcPct val="150000"/>
              </a:lnSpc>
              <a:buFont typeface="Arial" panose="020B0604020202020204" pitchFamily="34" charset="0"/>
              <a:buChar char="•"/>
            </a:pPr>
            <a:endParaRPr kumimoji="1" lang="en-US" altLang="zh-CN" dirty="0"/>
          </a:p>
          <a:p>
            <a:pPr marL="742950" lvl="1" indent="-285750">
              <a:lnSpc>
                <a:spcPct val="150000"/>
              </a:lnSpc>
              <a:buFont typeface="Arial" panose="020B0604020202020204" pitchFamily="34" charset="0"/>
              <a:buChar char="•"/>
            </a:pPr>
            <a:endParaRPr kumimoji="1" lang="en-US" altLang="zh-CN" dirty="0"/>
          </a:p>
          <a:p>
            <a:pPr marL="742950" lvl="1" indent="-285750">
              <a:lnSpc>
                <a:spcPct val="150000"/>
              </a:lnSpc>
              <a:buFont typeface="Arial" panose="020B0604020202020204" pitchFamily="34" charset="0"/>
              <a:buChar char="•"/>
            </a:pPr>
            <a:endParaRPr kumimoji="1" lang="en-US" altLang="zh-CN" dirty="0"/>
          </a:p>
          <a:p>
            <a:pPr marL="742950" lvl="1" indent="-285750">
              <a:lnSpc>
                <a:spcPct val="150000"/>
              </a:lnSpc>
              <a:buFont typeface="Arial" panose="020B0604020202020204" pitchFamily="34" charset="0"/>
              <a:buChar char="•"/>
            </a:pPr>
            <a:endParaRPr kumimoji="1" lang="en-US" altLang="zh-CN" dirty="0"/>
          </a:p>
        </p:txBody>
      </p:sp>
      <p:sp>
        <p:nvSpPr>
          <p:cNvPr id="9" name="矩形 8"/>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28700" y="2174351"/>
            <a:ext cx="7206387" cy="3558540"/>
          </a:xfrm>
          <a:prstGeom prst="rect">
            <a:avLst/>
          </a:prstGeom>
        </p:spPr>
      </p:pic>
      <p:pic>
        <p:nvPicPr>
          <p:cNvPr id="4" name="图片 3"/>
          <p:cNvPicPr>
            <a:picLocks noChangeAspect="1"/>
          </p:cNvPicPr>
          <p:nvPr/>
        </p:nvPicPr>
        <p:blipFill>
          <a:blip r:embed="rId2"/>
          <a:stretch>
            <a:fillRect/>
          </a:stretch>
        </p:blipFill>
        <p:spPr>
          <a:xfrm>
            <a:off x="6936918" y="3620587"/>
            <a:ext cx="129551" cy="243861"/>
          </a:xfrm>
          <a:prstGeom prst="rect">
            <a:avLst/>
          </a:prstGeom>
        </p:spPr>
      </p:pic>
      <p:sp>
        <p:nvSpPr>
          <p:cNvPr id="5" name="文本框 4"/>
          <p:cNvSpPr txBox="1"/>
          <p:nvPr/>
        </p:nvSpPr>
        <p:spPr>
          <a:xfrm>
            <a:off x="6859559" y="3583978"/>
            <a:ext cx="494046" cy="338554"/>
          </a:xfrm>
          <a:prstGeom prst="rect">
            <a:avLst/>
          </a:prstGeom>
          <a:noFill/>
        </p:spPr>
        <p:txBody>
          <a:bodyPr wrap="none" rtlCol="0">
            <a:spAutoFit/>
          </a:bodyPr>
          <a:lstStyle/>
          <a:p>
            <a:r>
              <a:rPr lang="en-US" altLang="zh-CN" sz="1600" dirty="0">
                <a:solidFill>
                  <a:srgbClr val="6A5B42"/>
                </a:solidFill>
              </a:rPr>
              <a:t>0</a:t>
            </a:r>
            <a:r>
              <a:rPr lang="zh-CN" altLang="en-US" sz="1600" dirty="0">
                <a:solidFill>
                  <a:srgbClr val="6A5B42"/>
                </a:solidFill>
              </a:rPr>
              <a:t>、</a:t>
            </a:r>
            <a:endParaRPr lang="zh-CN" altLang="en-US" sz="1600" dirty="0">
              <a:solidFill>
                <a:srgbClr val="6A5B4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存储方式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05791" y="1242060"/>
            <a:ext cx="7909560" cy="341632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trike="sngStrike" dirty="0"/>
              <a:t>边集</a:t>
            </a:r>
            <a:endParaRPr kumimoji="1" lang="en-US" altLang="zh-CN" strike="sngStrike" dirty="0"/>
          </a:p>
          <a:p>
            <a:endParaRPr kumimoji="1" lang="en-US" altLang="zh-CN" strike="sngStrike" dirty="0"/>
          </a:p>
          <a:p>
            <a:pPr marL="285750" indent="-285750">
              <a:buFont typeface="Arial" panose="020B0604020202020204" pitchFamily="34" charset="0"/>
              <a:buChar char="•"/>
            </a:pPr>
            <a:r>
              <a:rPr kumimoji="1" lang="zh-CN" altLang="en-US" dirty="0"/>
              <a:t>使用一个结构体数组记录图中的所有边，结构体里有三个成员：</a:t>
            </a:r>
            <a:r>
              <a:rPr kumimoji="1" lang="en-US" altLang="zh-CN" dirty="0"/>
              <a:t>u</a:t>
            </a:r>
            <a:r>
              <a:rPr kumimoji="1" lang="zh-CN" altLang="en-US" dirty="0"/>
              <a:t>，</a:t>
            </a:r>
            <a:r>
              <a:rPr kumimoji="1" lang="en-US" altLang="zh-CN" dirty="0"/>
              <a:t>v</a:t>
            </a:r>
            <a:r>
              <a:rPr kumimoji="1" lang="zh-CN" altLang="en-US" dirty="0"/>
              <a:t>，</a:t>
            </a:r>
            <a:r>
              <a:rPr kumimoji="1" lang="en-US" altLang="zh-CN" dirty="0"/>
              <a:t>w</a:t>
            </a:r>
            <a:r>
              <a:rPr kumimoji="1" lang="zh-CN" altLang="en-US" dirty="0"/>
              <a:t> 分别表示这个边关联的两个顶点和边权</a:t>
            </a:r>
            <a:endParaRPr kumimoji="1" lang="en-US" altLang="zh-CN" dirty="0"/>
          </a:p>
          <a:p>
            <a:endParaRPr kumimoji="1" lang="en-US" altLang="zh-CN" strike="sngStrike" dirty="0"/>
          </a:p>
          <a:p>
            <a:endParaRPr kumimoji="1" lang="en-US" altLang="zh-CN" strike="sngStrike" dirty="0"/>
          </a:p>
          <a:p>
            <a:endParaRPr kumimoji="1" lang="en-US" altLang="zh-CN" strike="sngStrike" dirty="0"/>
          </a:p>
          <a:p>
            <a:pPr marL="285750" indent="-285750">
              <a:buFont typeface="Arial" panose="020B0604020202020204" pitchFamily="34" charset="0"/>
              <a:buChar char="•"/>
            </a:pPr>
            <a:r>
              <a:rPr kumimoji="1" lang="zh-CN" altLang="en-US" dirty="0"/>
              <a:t>如何存储一棵树？</a:t>
            </a:r>
            <a:endParaRPr kumimoji="1" lang="en-US" altLang="zh-CN" dirty="0"/>
          </a:p>
          <a:p>
            <a:pPr marL="285750" indent="-285750">
              <a:buFont typeface="Arial" panose="020B0604020202020204" pitchFamily="34" charset="0"/>
              <a:buChar char="•"/>
            </a:pPr>
            <a:r>
              <a:rPr kumimoji="1" lang="zh-CN" altLang="en-US" dirty="0"/>
              <a:t>树本质上也是图</a:t>
            </a:r>
            <a:endParaRPr kumimoji="1" lang="en-US" altLang="zh-CN" dirty="0"/>
          </a:p>
          <a:p>
            <a:pPr marL="285750" indent="-285750">
              <a:buFont typeface="Arial" panose="020B0604020202020204" pitchFamily="34" charset="0"/>
              <a:buChar char="•"/>
            </a:pPr>
            <a:r>
              <a:rPr kumimoji="1" lang="zh-CN" altLang="en-US" dirty="0"/>
              <a:t>可以用邻接表和前面的前向星存储。</a:t>
            </a:r>
            <a:endParaRPr kumimoji="1" lang="en-US" altLang="zh-CN" dirty="0"/>
          </a:p>
          <a:p>
            <a:pPr marL="285750" indent="-285750">
              <a:buFont typeface="Arial" panose="020B0604020202020204" pitchFamily="34" charset="0"/>
              <a:buChar char="•"/>
            </a:pPr>
            <a:r>
              <a:rPr kumimoji="1" lang="zh-CN" altLang="en-US" dirty="0"/>
              <a:t>也可以开一个一维数组</a:t>
            </a:r>
            <a:r>
              <a:rPr kumimoji="1" lang="en-US" altLang="zh-CN" dirty="0" err="1"/>
              <a:t>pra</a:t>
            </a:r>
            <a:r>
              <a:rPr kumimoji="1" lang="en-US" altLang="zh-CN" dirty="0"/>
              <a:t>[</a:t>
            </a:r>
            <a:r>
              <a:rPr kumimoji="1" lang="en-US" altLang="zh-CN" dirty="0" err="1"/>
              <a:t>i</a:t>
            </a:r>
            <a:r>
              <a:rPr kumimoji="1" lang="en-US" altLang="zh-CN" dirty="0"/>
              <a:t>]</a:t>
            </a:r>
            <a:r>
              <a:rPr kumimoji="1" lang="zh-CN" altLang="en-US" dirty="0"/>
              <a:t>，代表</a:t>
            </a:r>
            <a:r>
              <a:rPr kumimoji="1" lang="en-US" altLang="zh-CN" dirty="0" err="1"/>
              <a:t>i</a:t>
            </a:r>
            <a:r>
              <a:rPr kumimoji="1" lang="zh-CN" altLang="en-US" dirty="0"/>
              <a:t>的父节点的编号</a:t>
            </a:r>
            <a:endParaRPr kumimoji="1" lang="en-US" altLang="zh-CN" dirty="0"/>
          </a:p>
          <a:p>
            <a:pPr marL="285750" indent="-285750">
              <a:buFont typeface="Arial" panose="020B0604020202020204" pitchFamily="34" charset="0"/>
              <a:buChar char="•"/>
            </a:pPr>
            <a:r>
              <a:rPr kumimoji="1" lang="zh-CN" altLang="en-US" dirty="0"/>
              <a:t>二叉树 </a:t>
            </a:r>
            <a:r>
              <a:rPr kumimoji="1" lang="en-US" altLang="zh-CN" dirty="0"/>
              <a:t>tree[</a:t>
            </a:r>
            <a:r>
              <a:rPr kumimoji="1" lang="en-US" altLang="zh-CN" dirty="0" err="1"/>
              <a:t>i</a:t>
            </a:r>
            <a:r>
              <a:rPr kumimoji="1" lang="en-US" altLang="zh-CN" dirty="0"/>
              <a:t>]</a:t>
            </a:r>
            <a:r>
              <a:rPr kumimoji="1" lang="zh-CN" altLang="en-US" dirty="0"/>
              <a:t>，左孩子</a:t>
            </a:r>
            <a:r>
              <a:rPr kumimoji="1" lang="en-US" altLang="zh-CN" dirty="0"/>
              <a:t>tree[2*</a:t>
            </a:r>
            <a:r>
              <a:rPr kumimoji="1" lang="en-US" altLang="zh-CN" dirty="0" err="1"/>
              <a:t>i</a:t>
            </a:r>
            <a:r>
              <a:rPr kumimoji="1" lang="en-US" altLang="zh-CN" dirty="0"/>
              <a:t>]</a:t>
            </a:r>
            <a:r>
              <a:rPr kumimoji="1" lang="zh-CN" altLang="en-US" dirty="0"/>
              <a:t>，右孩子</a:t>
            </a:r>
            <a:r>
              <a:rPr kumimoji="1" lang="en-US" altLang="zh-CN" dirty="0"/>
              <a:t>tree[2*i+1]</a:t>
            </a:r>
            <a:endParaRPr kumimoji="1" lang="en-US" altLang="zh-CN" dirty="0"/>
          </a:p>
        </p:txBody>
      </p:sp>
      <p:pic>
        <p:nvPicPr>
          <p:cNvPr id="3" name="图片 2"/>
          <p:cNvPicPr>
            <a:picLocks noChangeAspect="1"/>
          </p:cNvPicPr>
          <p:nvPr/>
        </p:nvPicPr>
        <p:blipFill>
          <a:blip r:embed="rId1"/>
          <a:stretch>
            <a:fillRect/>
          </a:stretch>
        </p:blipFill>
        <p:spPr>
          <a:xfrm>
            <a:off x="6076336" y="2223597"/>
            <a:ext cx="2311400" cy="876300"/>
          </a:xfrm>
          <a:prstGeom prst="rect">
            <a:avLst/>
          </a:prstGeom>
        </p:spPr>
      </p:pic>
      <p:sp>
        <p:nvSpPr>
          <p:cNvPr id="10" name="矩形 9"/>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4"/>
          <p:cNvPicPr>
            <a:picLocks noChangeAspect="1"/>
          </p:cNvPicPr>
          <p:nvPr/>
        </p:nvPicPr>
        <p:blipFill rotWithShape="1">
          <a:blip r:embed="rId2">
            <a:extLst>
              <a:ext uri="{28A0092B-C50C-407E-A947-70E740481C1C}">
                <a14:useLocalDpi xmlns:a14="http://schemas.microsoft.com/office/drawing/2010/main" val="0"/>
              </a:ext>
            </a:extLst>
          </a:blip>
          <a:srcRect t="20817"/>
          <a:stretch>
            <a:fillRect/>
          </a:stretch>
        </p:blipFill>
        <p:spPr>
          <a:xfrm>
            <a:off x="-4819" y="-12326"/>
            <a:ext cx="9148819" cy="4086262"/>
          </a:xfrm>
          <a:prstGeom prst="rect">
            <a:avLst/>
          </a:prstGeom>
        </p:spPr>
      </p:pic>
      <p:grpSp>
        <p:nvGrpSpPr>
          <p:cNvPr id="4" name="组合 3"/>
          <p:cNvGrpSpPr/>
          <p:nvPr/>
        </p:nvGrpSpPr>
        <p:grpSpPr>
          <a:xfrm>
            <a:off x="802881" y="3220887"/>
            <a:ext cx="7648586" cy="2501388"/>
            <a:chOff x="1200150" y="3107981"/>
            <a:chExt cx="9791700" cy="3289170"/>
          </a:xfrm>
        </p:grpSpPr>
        <p:sp>
          <p:nvSpPr>
            <p:cNvPr id="5" name="矩形: 圆角 4"/>
            <p:cNvSpPr/>
            <p:nvPr/>
          </p:nvSpPr>
          <p:spPr>
            <a:xfrm>
              <a:off x="1664486" y="3107981"/>
              <a:ext cx="8945408" cy="3174172"/>
            </a:xfrm>
            <a:prstGeom prst="roundRect">
              <a:avLst>
                <a:gd name="adj" fmla="val 320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矩形: 圆角 5"/>
            <p:cNvSpPr/>
            <p:nvPr/>
          </p:nvSpPr>
          <p:spPr>
            <a:xfrm>
              <a:off x="1463942" y="3222979"/>
              <a:ext cx="9346497" cy="3174172"/>
            </a:xfrm>
            <a:prstGeom prst="roundRect">
              <a:avLst>
                <a:gd name="adj" fmla="val 3205"/>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矩形: 圆角 6"/>
            <p:cNvSpPr/>
            <p:nvPr/>
          </p:nvSpPr>
          <p:spPr>
            <a:xfrm>
              <a:off x="1200150" y="3365257"/>
              <a:ext cx="9791700" cy="2757614"/>
            </a:xfrm>
            <a:prstGeom prst="roundRect">
              <a:avLst>
                <a:gd name="adj" fmla="val 3205"/>
              </a:avLst>
            </a:prstGeom>
            <a:gradFill flip="none" rotWithShape="1">
              <a:gsLst>
                <a:gs pos="0">
                  <a:schemeClr val="bg1"/>
                </a:gs>
                <a:gs pos="100000">
                  <a:srgbClr val="F8F8F8"/>
                </a:gs>
              </a:gsLst>
              <a:lin ang="5400000" scaled="1"/>
              <a:tileRect/>
            </a:gradFill>
            <a:ln>
              <a:no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72000" rIns="540000" bIns="72000" numCol="1" spcCol="0" rtlCol="0" fromWordArt="0" anchor="ctr" anchorCtr="0" forceAA="0" compatLnSpc="1">
              <a:noAutofit/>
            </a:bodyPr>
            <a:lstStyle/>
            <a:p>
              <a:pPr indent="457200">
                <a:lnSpc>
                  <a:spcPct val="120000"/>
                </a:lnSpc>
              </a:pPr>
              <a:endParaRPr lang="zh-CN" altLang="en-US" sz="2400" dirty="0">
                <a:solidFill>
                  <a:schemeClr val="tx1"/>
                </a:solidFill>
                <a:cs typeface="+mn-ea"/>
                <a:sym typeface="+mn-lt"/>
              </a:endParaRPr>
            </a:p>
          </p:txBody>
        </p:sp>
      </p:grpSp>
      <p:sp>
        <p:nvSpPr>
          <p:cNvPr id="9" name="标题 74"/>
          <p:cNvSpPr>
            <a:spLocks noGrp="1"/>
          </p:cNvSpPr>
          <p:nvPr>
            <p:ph type="title"/>
          </p:nvPr>
        </p:nvSpPr>
        <p:spPr>
          <a:xfrm>
            <a:off x="3288169" y="4161391"/>
            <a:ext cx="3280797" cy="670536"/>
          </a:xfrm>
        </p:spPr>
        <p:txBody>
          <a:bodyPr>
            <a:normAutofit fontScale="90000"/>
          </a:bodyPr>
          <a:lstStyle/>
          <a:p>
            <a:pPr algn="dist"/>
            <a:r>
              <a:rPr lang="zh-CN" altLang="en-US" sz="3600" dirty="0">
                <a:latin typeface="微软雅黑" panose="020B0503020204020204" pitchFamily="34" charset="-122"/>
                <a:ea typeface="微软雅黑" panose="020B0503020204020204" pitchFamily="34" charset="-122"/>
              </a:rPr>
              <a:t>遍历方式</a:t>
            </a:r>
            <a:br>
              <a:rPr lang="en-US" altLang="zh-CN" sz="3600" dirty="0">
                <a:latin typeface="微软雅黑" panose="020B0503020204020204" pitchFamily="34" charset="-122"/>
                <a:ea typeface="微软雅黑" panose="020B0503020204020204" pitchFamily="34" charset="-122"/>
              </a:rPr>
            </a:br>
            <a:r>
              <a:rPr lang="en-US" altLang="zh-CN" sz="220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The way to traverse a map </a:t>
            </a:r>
            <a:endParaRPr lang="zh-CN" altLang="en-US" sz="3600" dirty="0">
              <a:solidFill>
                <a:schemeClr val="bg1">
                  <a:lumMod val="75000"/>
                </a:schemeClr>
              </a:solidFill>
              <a:latin typeface="微软雅黑" panose="020B0503020204020204" pitchFamily="34" charset="-122"/>
              <a:ea typeface="微软雅黑" panose="020B0503020204020204" pitchFamily="34" charset="-122"/>
            </a:endParaRPr>
          </a:p>
        </p:txBody>
      </p:sp>
      <p:graphicFrame>
        <p:nvGraphicFramePr>
          <p:cNvPr id="10" name="图表 9"/>
          <p:cNvGraphicFramePr/>
          <p:nvPr/>
        </p:nvGraphicFramePr>
        <p:xfrm>
          <a:off x="1381564" y="3754945"/>
          <a:ext cx="2179863" cy="1272888"/>
        </p:xfrm>
        <a:graphic>
          <a:graphicData uri="http://schemas.openxmlformats.org/drawingml/2006/chart">
            <c:chart xmlns:c="http://schemas.openxmlformats.org/drawingml/2006/chart" xmlns:r="http://schemas.openxmlformats.org/officeDocument/2006/relationships" r:id="rId1"/>
          </a:graphicData>
        </a:graphic>
      </p:graphicFrame>
      <p:grpSp>
        <p:nvGrpSpPr>
          <p:cNvPr id="12"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7823002" y="73858"/>
            <a:ext cx="1228130" cy="313031"/>
            <a:chOff x="2866708" y="2481344"/>
            <a:chExt cx="6458593" cy="1879440"/>
          </a:xfrm>
          <a:solidFill>
            <a:schemeClr val="bg1"/>
          </a:solidFill>
        </p:grpSpPr>
        <p:grpSp>
          <p:nvGrpSpPr>
            <p:cNvPr id="16" name="ïSļïdè"/>
            <p:cNvGrpSpPr/>
            <p:nvPr/>
          </p:nvGrpSpPr>
          <p:grpSpPr>
            <a:xfrm>
              <a:off x="2866708" y="2604783"/>
              <a:ext cx="1724148" cy="1756001"/>
              <a:chOff x="4810125" y="3095626"/>
              <a:chExt cx="687388" cy="700088"/>
            </a:xfrm>
            <a:grpFill/>
          </p:grpSpPr>
          <p:sp>
            <p:nvSpPr>
              <p:cNvPr id="46" name="íşḷidê"/>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7" name="íSľïdé"/>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8" name="ïslíḋê"/>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9" name="işļïḍ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0" name="í$ļîḓ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1" name="íşļíḑè"/>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2" name="î$1îḋé"/>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3" name="isļi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4" name="íşḷíďè"/>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5" name="ïṩľíḓê"/>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6" name="íšlïḑe"/>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7" name="iṥļïḓ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8" name="îṩḷïḓè"/>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9" name="ïśḻïdê"/>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0" name="ïSḻí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1" name="ïsľíḋè"/>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2" name="iśļíd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3" name="iṥlïḑé"/>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4" name="îṧḷiḑé"/>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5" name="ïṣḷîďé"/>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6" name="iṧḻîďé"/>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solidFill>
                    <a:schemeClr val="bg1"/>
                  </a:solidFill>
                </a:endParaRPr>
              </a:p>
            </p:txBody>
          </p:sp>
          <p:sp>
            <p:nvSpPr>
              <p:cNvPr id="67" name="îṡ1íḓ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8" name="ïṩliḑé"/>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9" name="îSľíḓê"/>
              <p:cNvSpPr/>
              <p:nvPr/>
            </p:nvSpPr>
            <p:spPr bwMode="auto">
              <a:xfrm>
                <a:off x="5207000" y="3162301"/>
                <a:ext cx="85725" cy="39688"/>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0" name="íṧļïḋé"/>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1" name="îŝľiḋe"/>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2" name="ïṣļîḋe"/>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3" name="ís1íḋe"/>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4" name="íṧḻiďê"/>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5" name="iŝ1iḋ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6" name="iṣ1íḓê"/>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7" name="iŝliḍe"/>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8" name="iSḷid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7" name="íśľïďê"/>
            <p:cNvGrpSpPr/>
            <p:nvPr/>
          </p:nvGrpSpPr>
          <p:grpSpPr>
            <a:xfrm>
              <a:off x="5156287" y="2481344"/>
              <a:ext cx="4169014" cy="1469307"/>
              <a:chOff x="5722938" y="3046413"/>
              <a:chExt cx="1662113" cy="585788"/>
            </a:xfrm>
            <a:grpFill/>
          </p:grpSpPr>
          <p:sp>
            <p:nvSpPr>
              <p:cNvPr id="38" name="îSľíḑè"/>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9" name="îṥḻîďé"/>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0" name="iṣľíḍ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1" name="iSlidé"/>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2" name="ïśľïdê"/>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3" name="išḷíḍ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4" name="îṣḻîḓè"/>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5" name="iṣḷîḓé"/>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8" name="ïṩ1îḑé"/>
            <p:cNvGrpSpPr/>
            <p:nvPr/>
          </p:nvGrpSpPr>
          <p:grpSpPr>
            <a:xfrm>
              <a:off x="5112548" y="4078070"/>
              <a:ext cx="4180976" cy="274494"/>
              <a:chOff x="5705475" y="3682999"/>
              <a:chExt cx="1666875" cy="109436"/>
            </a:xfrm>
            <a:grpFill/>
          </p:grpSpPr>
          <p:sp>
            <p:nvSpPr>
              <p:cNvPr id="19" name="îṣḷidê"/>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 name="íṣḻïḑ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 name="iṧľiḍe"/>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 name="ïšliḓê"/>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3" name="îṥlïďé"/>
              <p:cNvSpPr/>
              <p:nvPr/>
            </p:nvSpPr>
            <p:spPr bwMode="auto">
              <a:xfrm>
                <a:off x="6069014" y="3682999"/>
                <a:ext cx="95855" cy="109436"/>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4" name="ï$ľîḋè"/>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5" name="išḷîďê"/>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6" name="íŝḻîḑê"/>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7" name="ïs1îḓê"/>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9" name="îṩḷídè"/>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0" name="ïśľiďé"/>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1" name="í$ḻíďe"/>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2" name="ïs1íd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3" name="í$ļíḋ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4" name="îśľídè"/>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6" name="işḷîḑe"/>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7" name="íṧlîḍé"/>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sp>
        <p:nvSpPr>
          <p:cNvPr id="79" name="椭圆 78"/>
          <p:cNvSpPr/>
          <p:nvPr/>
        </p:nvSpPr>
        <p:spPr>
          <a:xfrm>
            <a:off x="1977651" y="4001128"/>
            <a:ext cx="915754" cy="927974"/>
          </a:xfrm>
          <a:prstGeom prst="ellipse">
            <a:avLst/>
          </a:prstGeom>
          <a:solidFill>
            <a:srgbClr val="F04049"/>
          </a:solidFill>
          <a:ln>
            <a:noFill/>
          </a:ln>
          <a:effectLst>
            <a:outerShdw blurRad="101600" dist="38100" dir="5400000" algn="t" rotWithShape="0">
              <a:schemeClr val="bg2">
                <a:lumMod val="50000"/>
                <a:alpha val="40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r>
              <a:rPr lang="en-US" altLang="zh-CN" sz="5400" b="1" dirty="0">
                <a:solidFill>
                  <a:schemeClr val="bg1"/>
                </a:solidFill>
                <a:effectLst>
                  <a:innerShdw blurRad="127000">
                    <a:schemeClr val="bg1">
                      <a:lumMod val="50000"/>
                      <a:alpha val="85000"/>
                    </a:schemeClr>
                  </a:innerShdw>
                </a:effectLst>
                <a:cs typeface="+mn-ea"/>
                <a:sym typeface="+mn-lt"/>
              </a:rPr>
              <a:t>3</a:t>
            </a:r>
            <a:endParaRPr lang="zh-CN" altLang="en-US" sz="5400" b="1" dirty="0">
              <a:solidFill>
                <a:schemeClr val="bg1"/>
              </a:solidFill>
              <a:effectLst>
                <a:innerShdw blurRad="127000">
                  <a:schemeClr val="bg1">
                    <a:lumMod val="50000"/>
                    <a:alpha val="85000"/>
                  </a:schemeClr>
                </a:innerShdw>
              </a:effectLst>
              <a:cs typeface="+mn-ea"/>
              <a:sym typeface="+mn-lt"/>
            </a:endParaRPr>
          </a:p>
        </p:txBody>
      </p:sp>
      <p:sp>
        <p:nvSpPr>
          <p:cNvPr id="2" name="灯片编号占位符 1"/>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遍历方式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2" name="文本框 1"/>
              <p:cNvSpPr txBox="1"/>
              <p:nvPr/>
            </p:nvSpPr>
            <p:spPr>
              <a:xfrm>
                <a:off x="605791" y="1242060"/>
                <a:ext cx="7909560" cy="46204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dirty="0"/>
                  <a:t>图的遍历</a:t>
                </a:r>
                <a:endParaRPr kumimoji="1" lang="en-US" altLang="zh-CN" dirty="0"/>
              </a:p>
              <a:p>
                <a:pPr marL="742950" lvl="1" indent="-285750">
                  <a:lnSpc>
                    <a:spcPct val="150000"/>
                  </a:lnSpc>
                  <a:buFont typeface="Arial" panose="020B0604020202020204" pitchFamily="34" charset="0"/>
                  <a:buChar char="•"/>
                </a:pPr>
                <a:r>
                  <a:rPr kumimoji="1" lang="zh-CN" altLang="en-US" dirty="0"/>
                  <a:t>深度优先遍历（</a:t>
                </a:r>
                <a:r>
                  <a:rPr kumimoji="1" lang="en-US" altLang="zh-CN" dirty="0"/>
                  <a:t>DFS</a:t>
                </a:r>
                <a:r>
                  <a:rPr kumimoji="1" lang="zh-CN" altLang="en-US" dirty="0"/>
                  <a:t>）</a:t>
                </a:r>
                <a:endParaRPr kumimoji="1" lang="en-US" altLang="zh-CN" dirty="0"/>
              </a:p>
              <a:p>
                <a:pPr marL="742950" lvl="1" indent="-285750">
                  <a:lnSpc>
                    <a:spcPct val="150000"/>
                  </a:lnSpc>
                  <a:buFont typeface="Arial" panose="020B0604020202020204" pitchFamily="34" charset="0"/>
                  <a:buChar char="•"/>
                </a:pPr>
                <a:r>
                  <a:rPr kumimoji="1" lang="zh-CN" altLang="en-US" dirty="0"/>
                  <a:t>广度优先遍历（</a:t>
                </a:r>
                <a:r>
                  <a:rPr kumimoji="1" lang="en-US" altLang="zh-CN" dirty="0"/>
                  <a:t>BFS</a:t>
                </a:r>
                <a:r>
                  <a:rPr kumimoji="1" lang="zh-CN" altLang="en-US" dirty="0"/>
                  <a:t>）</a:t>
                </a:r>
                <a:endParaRPr kumimoji="1" lang="en-US" altLang="zh-CN" dirty="0"/>
              </a:p>
              <a:p>
                <a:pPr marL="742950" lvl="1" indent="-285750">
                  <a:lnSpc>
                    <a:spcPct val="150000"/>
                  </a:lnSpc>
                  <a:buFont typeface="Arial" panose="020B0604020202020204" pitchFamily="34" charset="0"/>
                  <a:buChar char="•"/>
                </a:pPr>
                <a:r>
                  <a:rPr kumimoji="1" lang="zh-CN" altLang="en-US" dirty="0"/>
                  <a:t>如果使用邻接矩阵，时间复杂度为</a:t>
                </a:r>
                <a14:m>
                  <m:oMath xmlns:m="http://schemas.openxmlformats.org/officeDocument/2006/math">
                    <m:r>
                      <m:rPr>
                        <m:sty m:val="p"/>
                      </m:rPr>
                      <a:rPr kumimoji="1" lang="en-US" altLang="zh-CN" i="1" dirty="0">
                        <a:latin typeface="Cambria Math" panose="02040503050406030204" pitchFamily="18" charset="0"/>
                      </a:rPr>
                      <m:t>O</m:t>
                    </m:r>
                    <m:r>
                      <a:rPr kumimoji="1" lang="en-US" altLang="zh-CN" b="0" i="1" dirty="0" smtClean="0">
                        <a:latin typeface="Cambria Math" panose="02040503050406030204" pitchFamily="18" charset="0"/>
                      </a:rPr>
                      <m:t>(</m:t>
                    </m:r>
                    <m:sSup>
                      <m:sSupPr>
                        <m:ctrlPr>
                          <a:rPr kumimoji="1" lang="en-US" altLang="zh-CN" b="0" i="1" dirty="0" smtClean="0">
                            <a:latin typeface="Cambria Math" panose="02040503050406030204" pitchFamily="18" charset="0"/>
                          </a:rPr>
                        </m:ctrlPr>
                      </m:sSupPr>
                      <m:e>
                        <m:r>
                          <a:rPr kumimoji="1" lang="en-US" altLang="zh-CN" b="0" i="1" dirty="0" smtClean="0">
                            <a:latin typeface="Cambria Math" panose="02040503050406030204" pitchFamily="18" charset="0"/>
                          </a:rPr>
                          <m:t>𝑛</m:t>
                        </m:r>
                      </m:e>
                      <m:sup>
                        <m:r>
                          <a:rPr kumimoji="1" lang="en-US" altLang="zh-CN" b="0" i="1" dirty="0" smtClean="0">
                            <a:latin typeface="Cambria Math" panose="02040503050406030204" pitchFamily="18" charset="0"/>
                          </a:rPr>
                          <m:t>2</m:t>
                        </m:r>
                      </m:sup>
                    </m:sSup>
                    <m:r>
                      <a:rPr kumimoji="1" lang="en-US" altLang="zh-CN" b="0" i="1" dirty="0" smtClean="0">
                        <a:latin typeface="Cambria Math" panose="02040503050406030204" pitchFamily="18" charset="0"/>
                      </a:rPr>
                      <m:t>)</m:t>
                    </m:r>
                  </m:oMath>
                </a14:m>
                <a:endParaRPr kumimoji="1" lang="en-US" altLang="zh-CN" dirty="0"/>
              </a:p>
              <a:p>
                <a:pPr marL="742950" lvl="1" indent="-285750">
                  <a:lnSpc>
                    <a:spcPct val="150000"/>
                  </a:lnSpc>
                  <a:buFont typeface="Arial" panose="020B0604020202020204" pitchFamily="34" charset="0"/>
                  <a:buChar char="•"/>
                </a:pPr>
                <a:r>
                  <a:rPr kumimoji="1" lang="zh-CN" altLang="en-US" dirty="0"/>
                  <a:t>如果使用邻接表</a:t>
                </a:r>
                <a:r>
                  <a:rPr kumimoji="1" lang="en-US" altLang="zh-CN" dirty="0"/>
                  <a:t>/</a:t>
                </a:r>
                <a:r>
                  <a:rPr kumimoji="1" lang="zh-CN" altLang="en-US" dirty="0"/>
                  <a:t>链式前向星，时间复杂度为</a:t>
                </a:r>
                <a14:m>
                  <m:oMath xmlns:m="http://schemas.openxmlformats.org/officeDocument/2006/math">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m:t>
                    </m:r>
                  </m:oMath>
                </a14:m>
                <a:endParaRPr kumimoji="1" lang="en-US" altLang="zh-CN" dirty="0"/>
              </a:p>
              <a:p>
                <a:pPr lvl="1">
                  <a:lnSpc>
                    <a:spcPct val="150000"/>
                  </a:lnSpc>
                </a:pPr>
                <a:endParaRPr kumimoji="1" lang="en-US" altLang="zh-CN" dirty="0"/>
              </a:p>
              <a:p>
                <a:pPr marL="285750" indent="-285750">
                  <a:lnSpc>
                    <a:spcPct val="150000"/>
                  </a:lnSpc>
                  <a:buFont typeface="Arial" panose="020B0604020202020204" pitchFamily="34" charset="0"/>
                  <a:buChar char="•"/>
                </a:pPr>
                <a:r>
                  <a:rPr kumimoji="1" lang="zh-CN" altLang="en-US" dirty="0"/>
                  <a:t>二叉树的遍历</a:t>
                </a:r>
                <a:endParaRPr kumimoji="1" lang="en-US" altLang="zh-CN" dirty="0"/>
              </a:p>
              <a:p>
                <a:pPr marL="742950" lvl="1" indent="-285750">
                  <a:lnSpc>
                    <a:spcPct val="150000"/>
                  </a:lnSpc>
                  <a:buFont typeface="Arial" panose="020B0604020202020204" pitchFamily="34" charset="0"/>
                  <a:buChar char="•"/>
                </a:pPr>
                <a:r>
                  <a:rPr kumimoji="1" lang="zh-CN" altLang="en-US" dirty="0"/>
                  <a:t>先序遍历</a:t>
                </a:r>
                <a:endParaRPr kumimoji="1" lang="en-US" altLang="zh-CN" dirty="0"/>
              </a:p>
              <a:p>
                <a:pPr marL="742950" lvl="1" indent="-285750">
                  <a:lnSpc>
                    <a:spcPct val="150000"/>
                  </a:lnSpc>
                  <a:buFont typeface="Arial" panose="020B0604020202020204" pitchFamily="34" charset="0"/>
                  <a:buChar char="•"/>
                </a:pPr>
                <a:r>
                  <a:rPr kumimoji="1" lang="zh-CN" altLang="en-US" dirty="0"/>
                  <a:t>中序遍历</a:t>
                </a:r>
                <a:endParaRPr kumimoji="1" lang="en-US" altLang="zh-CN" dirty="0"/>
              </a:p>
              <a:p>
                <a:pPr marL="742950" lvl="1" indent="-285750">
                  <a:lnSpc>
                    <a:spcPct val="150000"/>
                  </a:lnSpc>
                  <a:buFont typeface="Arial" panose="020B0604020202020204" pitchFamily="34" charset="0"/>
                  <a:buChar char="•"/>
                </a:pPr>
                <a:r>
                  <a:rPr kumimoji="1" lang="zh-CN" altLang="en-US" dirty="0"/>
                  <a:t>后序遍历</a:t>
                </a:r>
                <a:endParaRPr kumimoji="1" lang="en-US" altLang="zh-CN" dirty="0"/>
              </a:p>
              <a:p>
                <a:pPr marL="742950" lvl="1" indent="-285750">
                  <a:lnSpc>
                    <a:spcPct val="150000"/>
                  </a:lnSpc>
                  <a:buFont typeface="Arial" panose="020B0604020202020204" pitchFamily="34" charset="0"/>
                  <a:buChar char="•"/>
                </a:pPr>
                <a:r>
                  <a:rPr kumimoji="1" lang="zh-CN" altLang="en-US" dirty="0"/>
                  <a:t>层次遍历</a:t>
                </a:r>
                <a:endParaRPr kumimoji="1" lang="en-US" altLang="zh-CN" dirty="0"/>
              </a:p>
            </p:txBody>
          </p:sp>
        </mc:Choice>
        <mc:Fallback>
          <p:sp>
            <p:nvSpPr>
              <p:cNvPr id="2" name="文本框 1"/>
              <p:cNvSpPr txBox="1">
                <a:spLocks noRot="1" noChangeAspect="1" noMove="1" noResize="1" noEditPoints="1" noAdjustHandles="1" noChangeArrowheads="1" noChangeShapeType="1" noTextEdit="1"/>
              </p:cNvSpPr>
              <p:nvPr/>
            </p:nvSpPr>
            <p:spPr>
              <a:xfrm>
                <a:off x="605791" y="1242060"/>
                <a:ext cx="7909560" cy="4620432"/>
              </a:xfrm>
              <a:prstGeom prst="rect">
                <a:avLst/>
              </a:prstGeom>
              <a:blipFill rotWithShape="1">
                <a:blip r:embed="rId1"/>
                <a:stretch>
                  <a:fillRect b="4"/>
                </a:stretch>
              </a:blipFill>
            </p:spPr>
            <p:txBody>
              <a:bodyPr/>
              <a:lstStyle/>
              <a:p>
                <a:r>
                  <a:rPr lang="zh-CN" altLang="en-US">
                    <a:noFill/>
                  </a:rPr>
                  <a:t> </a:t>
                </a:r>
              </a:p>
            </p:txBody>
          </p:sp>
        </mc:Fallback>
      </mc:AlternateContent>
      <p:sp>
        <p:nvSpPr>
          <p:cNvPr id="10" name="矩形 9"/>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微软雅黑" panose="020B0503020204020204" pitchFamily="34" charset="-122"/>
                <a:ea typeface="微软雅黑" panose="020B0503020204020204" pitchFamily="34" charset="-122"/>
              </a:rPr>
              <a:t>图的存储 </a:t>
            </a:r>
            <a:r>
              <a:rPr lang="en-US" altLang="zh-CN" sz="1400" b="1" dirty="0">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图的遍历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并查集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最小生成树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609974" y="3297094"/>
            <a:ext cx="3347575" cy="1536841"/>
          </a:xfrm>
          <a:prstGeom prst="rect">
            <a:avLst/>
          </a:prstGeom>
        </p:spPr>
      </p:pic>
      <p:pic>
        <p:nvPicPr>
          <p:cNvPr id="5" name="图片 4"/>
          <p:cNvPicPr>
            <a:picLocks noChangeAspect="1"/>
          </p:cNvPicPr>
          <p:nvPr/>
        </p:nvPicPr>
        <p:blipFill>
          <a:blip r:embed="rId3"/>
          <a:stretch>
            <a:fillRect/>
          </a:stretch>
        </p:blipFill>
        <p:spPr>
          <a:xfrm>
            <a:off x="4288036" y="5072124"/>
            <a:ext cx="3897630" cy="1676758"/>
          </a:xfrm>
          <a:prstGeom prst="rect">
            <a:avLst/>
          </a:prstGeom>
        </p:spPr>
      </p:pic>
      <p:pic>
        <p:nvPicPr>
          <p:cNvPr id="9" name="图片 8"/>
          <p:cNvPicPr>
            <a:picLocks noChangeAspect="1"/>
          </p:cNvPicPr>
          <p:nvPr/>
        </p:nvPicPr>
        <p:blipFill>
          <a:blip r:embed="rId4"/>
          <a:stretch>
            <a:fillRect/>
          </a:stretch>
        </p:blipFill>
        <p:spPr>
          <a:xfrm>
            <a:off x="5465520" y="583400"/>
            <a:ext cx="3554191" cy="1943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遍历方式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05791" y="1242060"/>
            <a:ext cx="7909560" cy="3970318"/>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给定一颗树，求树的直径，树的直径被定义为树中任意两点之间距离的最大值，树的边权都为 </a:t>
            </a:r>
            <a:r>
              <a:rPr kumimoji="1" lang="en-US" altLang="zh-CN" dirty="0"/>
              <a:t>1</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点的数量不超过 </a:t>
            </a:r>
            <a:r>
              <a:rPr kumimoji="1" lang="en-US" altLang="zh-CN" dirty="0"/>
              <a:t>100000</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做法：</a:t>
            </a:r>
            <a:endParaRPr kumimoji="1" lang="en-US" altLang="zh-CN" dirty="0"/>
          </a:p>
          <a:p>
            <a:pPr marL="742950" lvl="1" indent="-285750">
              <a:buFont typeface="Arial" panose="020B0604020202020204" pitchFamily="34" charset="0"/>
              <a:buChar char="•"/>
            </a:pPr>
            <a:r>
              <a:rPr kumimoji="1" lang="zh-CN" altLang="en-US" dirty="0"/>
              <a:t>首先明确一点是树的直径一定是某两个叶子之间的距离</a:t>
            </a:r>
            <a:endParaRPr kumimoji="1" lang="en-US" altLang="zh-CN" dirty="0"/>
          </a:p>
          <a:p>
            <a:pPr marL="742950" lvl="1" indent="-285750">
              <a:buFont typeface="Arial" panose="020B0604020202020204" pitchFamily="34" charset="0"/>
              <a:buChar char="•"/>
            </a:pPr>
            <a:r>
              <a:rPr kumimoji="1" lang="zh-CN" altLang="en-US" dirty="0"/>
              <a:t>从树中任选一个点开始遍历这棵树，找到一个距离这个点最远的叶子，然后再从这个叶子开始遍历，找到离这个叶子最远的另一个叶子，他俩之间的距离就是树的直径。</a:t>
            </a:r>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两次遍历即可求得树的直径。</a:t>
            </a:r>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遍历可以用</a:t>
            </a:r>
            <a:r>
              <a:rPr kumimoji="1" lang="en-US" altLang="zh-CN" dirty="0"/>
              <a:t>DFS</a:t>
            </a:r>
            <a:r>
              <a:rPr kumimoji="1" lang="zh-CN" altLang="en-US" dirty="0"/>
              <a:t>也可以用</a:t>
            </a:r>
            <a:r>
              <a:rPr kumimoji="1" lang="en-US" altLang="zh-CN" dirty="0"/>
              <a:t>BFS</a:t>
            </a:r>
            <a:r>
              <a:rPr kumimoji="1" lang="zh-CN" altLang="en-US" dirty="0"/>
              <a:t>，找到距离起点最远的叶子结点就好</a:t>
            </a:r>
            <a:endParaRPr kumimoji="1" lang="en-US" altLang="zh-CN" dirty="0"/>
          </a:p>
        </p:txBody>
      </p:sp>
      <p:sp>
        <p:nvSpPr>
          <p:cNvPr id="9" name="矩形 8"/>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微软雅黑" panose="020B0503020204020204" pitchFamily="34" charset="-122"/>
                <a:ea typeface="微软雅黑" panose="020B0503020204020204" pitchFamily="34" charset="-122"/>
              </a:rPr>
              <a:t>图的存储 </a:t>
            </a:r>
            <a:r>
              <a:rPr lang="en-US" altLang="zh-CN" sz="1400" b="1" dirty="0">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图的遍历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并查集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最小生成树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遍历方式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05791" y="1242060"/>
            <a:ext cx="7909560" cy="1754326"/>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给定一棵树，输出</a:t>
            </a:r>
            <a:r>
              <a:rPr kumimoji="1" lang="en-US" altLang="zh-CN" dirty="0"/>
              <a:t>n</a:t>
            </a:r>
            <a:r>
              <a:rPr kumimoji="1" lang="zh-CN" altLang="en-US" dirty="0"/>
              <a:t>个数，第 </a:t>
            </a:r>
            <a:r>
              <a:rPr kumimoji="1" lang="en-US" altLang="zh-CN" dirty="0" err="1"/>
              <a:t>i</a:t>
            </a:r>
            <a:r>
              <a:rPr kumimoji="1" lang="en-US" altLang="zh-CN" dirty="0"/>
              <a:t> </a:t>
            </a:r>
            <a:r>
              <a:rPr kumimoji="1" lang="zh-CN" altLang="en-US" dirty="0"/>
              <a:t>个数表示从第 </a:t>
            </a:r>
            <a:r>
              <a:rPr kumimoji="1" lang="en-US" altLang="zh-CN" dirty="0"/>
              <a:t>i </a:t>
            </a:r>
            <a:r>
              <a:rPr kumimoji="1" lang="zh-CN" altLang="en-US" dirty="0"/>
              <a:t>个点到其他任意一点的最长距离，树的边权都为 </a:t>
            </a:r>
            <a:r>
              <a:rPr kumimoji="1" lang="en-US" altLang="zh-CN" dirty="0"/>
              <a:t>1</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en-US" altLang="zh-CN" dirty="0"/>
              <a:t>N</a:t>
            </a:r>
            <a:r>
              <a:rPr kumimoji="1" lang="zh-CN" altLang="en-US" dirty="0"/>
              <a:t> </a:t>
            </a:r>
            <a:r>
              <a:rPr kumimoji="1" lang="en-US" altLang="zh-CN" dirty="0"/>
              <a:t>&lt;= 100000</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p:txBody>
      </p:sp>
      <p:sp>
        <p:nvSpPr>
          <p:cNvPr id="4" name="文本框 3"/>
          <p:cNvSpPr txBox="1"/>
          <p:nvPr/>
        </p:nvSpPr>
        <p:spPr>
          <a:xfrm>
            <a:off x="5150069" y="3951890"/>
            <a:ext cx="2828018" cy="369332"/>
          </a:xfrm>
          <a:prstGeom prst="rect">
            <a:avLst/>
          </a:prstGeom>
          <a:noFill/>
        </p:spPr>
        <p:txBody>
          <a:bodyPr wrap="none" rtlCol="0">
            <a:spAutoFit/>
          </a:bodyPr>
          <a:lstStyle/>
          <a:p>
            <a:r>
              <a:rPr kumimoji="1" lang="zh-CN" altLang="en-US" dirty="0"/>
              <a:t>这个例子中答案：</a:t>
            </a:r>
            <a:r>
              <a:rPr kumimoji="1" lang="en-US" altLang="zh-CN" dirty="0"/>
              <a:t>3</a:t>
            </a:r>
            <a:r>
              <a:rPr kumimoji="1" lang="zh-CN" altLang="en-US" dirty="0"/>
              <a:t> </a:t>
            </a:r>
            <a:r>
              <a:rPr kumimoji="1" lang="en-US" altLang="zh-CN" dirty="0"/>
              <a:t>2</a:t>
            </a:r>
            <a:r>
              <a:rPr kumimoji="1" lang="zh-CN" altLang="en-US" dirty="0"/>
              <a:t> </a:t>
            </a:r>
            <a:r>
              <a:rPr kumimoji="1" lang="en-US" altLang="zh-CN" dirty="0"/>
              <a:t>3</a:t>
            </a:r>
            <a:r>
              <a:rPr kumimoji="1" lang="zh-CN" altLang="en-US" dirty="0"/>
              <a:t> </a:t>
            </a:r>
            <a:r>
              <a:rPr kumimoji="1" lang="en-US" altLang="zh-CN" dirty="0"/>
              <a:t>4</a:t>
            </a:r>
            <a:r>
              <a:rPr kumimoji="1" lang="zh-CN" altLang="en-US" dirty="0"/>
              <a:t> </a:t>
            </a:r>
            <a:r>
              <a:rPr kumimoji="1" lang="en-US" altLang="zh-CN" dirty="0"/>
              <a:t>4</a:t>
            </a:r>
            <a:endParaRPr kumimoji="1" lang="en-US" altLang="zh-CN" dirty="0"/>
          </a:p>
        </p:txBody>
      </p:sp>
      <p:sp>
        <p:nvSpPr>
          <p:cNvPr id="11" name="矩形 10"/>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微软雅黑" panose="020B0503020204020204" pitchFamily="34" charset="-122"/>
                <a:ea typeface="微软雅黑" panose="020B0503020204020204" pitchFamily="34" charset="-122"/>
              </a:rPr>
              <a:t>图的存储 </a:t>
            </a:r>
            <a:r>
              <a:rPr lang="en-US" altLang="zh-CN" sz="1400" b="1" dirty="0">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图的遍历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并查集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最小生成树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499110" y="3145187"/>
            <a:ext cx="3520745" cy="31016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遍历方式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05791" y="1242060"/>
            <a:ext cx="7909560" cy="3693319"/>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首先回忆一下求树的直径的方法</a:t>
            </a:r>
            <a:endParaRPr kumimoji="1" lang="en-US" altLang="zh-CN" dirty="0"/>
          </a:p>
          <a:p>
            <a:pPr marL="742950" lvl="1" indent="-285750">
              <a:buFont typeface="Arial" panose="020B0604020202020204" pitchFamily="34" charset="0"/>
              <a:buChar char="•"/>
            </a:pPr>
            <a:r>
              <a:rPr kumimoji="1" lang="zh-CN" altLang="en-US" dirty="0"/>
              <a:t>假设树的最长路的两个叶子节点为</a:t>
            </a:r>
            <a:r>
              <a:rPr kumimoji="1" lang="en-US" altLang="zh-CN" dirty="0"/>
              <a:t>v1,</a:t>
            </a:r>
            <a:r>
              <a:rPr kumimoji="1" lang="zh-CN" altLang="en-US" dirty="0"/>
              <a:t> </a:t>
            </a:r>
            <a:r>
              <a:rPr kumimoji="1" lang="en-US" altLang="zh-CN" dirty="0"/>
              <a:t>v2</a:t>
            </a:r>
            <a:r>
              <a:rPr kumimoji="1" lang="zh-CN" altLang="en-US" dirty="0"/>
              <a:t>，从任意一点 </a:t>
            </a:r>
            <a:r>
              <a:rPr kumimoji="1" lang="en-US" altLang="zh-CN" dirty="0"/>
              <a:t>u</a:t>
            </a:r>
            <a:r>
              <a:rPr kumimoji="1" lang="zh-CN" altLang="en-US" dirty="0"/>
              <a:t> 出发走到的最远的点一定是（</a:t>
            </a:r>
            <a:r>
              <a:rPr kumimoji="1" lang="en-US" altLang="zh-CN" dirty="0"/>
              <a:t>v1,v2</a:t>
            </a:r>
            <a:r>
              <a:rPr kumimoji="1" lang="zh-CN" altLang="en-US" dirty="0"/>
              <a:t>）中的一点，然后再从 </a:t>
            </a:r>
            <a:r>
              <a:rPr kumimoji="1" lang="en-US" altLang="zh-CN" dirty="0"/>
              <a:t>v1</a:t>
            </a:r>
            <a:r>
              <a:rPr kumimoji="1" lang="zh-CN" altLang="en-US" dirty="0"/>
              <a:t> 或者 </a:t>
            </a:r>
            <a:r>
              <a:rPr kumimoji="1" lang="en-US" altLang="zh-CN" dirty="0"/>
              <a:t>v2</a:t>
            </a:r>
            <a:r>
              <a:rPr kumimoji="1" lang="zh-CN" altLang="en-US" dirty="0"/>
              <a:t> 出发走到的最远点一定是 </a:t>
            </a:r>
            <a:r>
              <a:rPr kumimoji="1" lang="en-US" altLang="zh-CN" dirty="0"/>
              <a:t>v2</a:t>
            </a:r>
            <a:r>
              <a:rPr kumimoji="1" lang="zh-CN" altLang="en-US" dirty="0"/>
              <a:t> 或者 </a:t>
            </a:r>
            <a:r>
              <a:rPr kumimoji="1" lang="en-US" altLang="zh-CN" dirty="0"/>
              <a:t>v1</a:t>
            </a:r>
            <a:r>
              <a:rPr kumimoji="1" lang="zh-CN" altLang="en-US" dirty="0"/>
              <a:t>。由此经过两次遍历就能找到最长路径。</a:t>
            </a:r>
            <a:endParaRPr kumimoji="1" lang="zh-CN" altLang="en-US" dirty="0"/>
          </a:p>
          <a:p>
            <a:pPr marL="742950" lvl="1"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这道题不是找最长路径，是找某个节点 </a:t>
            </a:r>
            <a:r>
              <a:rPr kumimoji="1" lang="en-US" altLang="zh-CN" dirty="0"/>
              <a:t>x</a:t>
            </a:r>
            <a:r>
              <a:rPr kumimoji="1" lang="zh-CN" altLang="en-US" dirty="0"/>
              <a:t> 所能到达的最长路径。首先这个节点 </a:t>
            </a:r>
            <a:r>
              <a:rPr kumimoji="1" lang="en-US" altLang="zh-CN" dirty="0"/>
              <a:t>x</a:t>
            </a:r>
            <a:r>
              <a:rPr kumimoji="1" lang="zh-CN" altLang="en-US" dirty="0"/>
              <a:t> 的最长路径要么是到 </a:t>
            </a:r>
            <a:r>
              <a:rPr kumimoji="1" lang="en-US" altLang="zh-CN" dirty="0"/>
              <a:t>v1</a:t>
            </a:r>
            <a:r>
              <a:rPr kumimoji="1" lang="zh-CN" altLang="en-US" dirty="0"/>
              <a:t> 的路径，要么就是到 </a:t>
            </a:r>
            <a:r>
              <a:rPr kumimoji="1" lang="en-US" altLang="zh-CN" dirty="0"/>
              <a:t>v2</a:t>
            </a:r>
            <a:r>
              <a:rPr kumimoji="1" lang="zh-CN" altLang="en-US" dirty="0"/>
              <a:t> 的路径。</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由于不知道往哪边走才是最长的路径，所以需要分别从 </a:t>
            </a:r>
            <a:r>
              <a:rPr kumimoji="1" lang="en-US" altLang="zh-CN" dirty="0"/>
              <a:t>v1,</a:t>
            </a:r>
            <a:r>
              <a:rPr kumimoji="1" lang="zh-CN" altLang="en-US" dirty="0"/>
              <a:t> </a:t>
            </a:r>
            <a:r>
              <a:rPr kumimoji="1" lang="en-US" altLang="zh-CN" dirty="0"/>
              <a:t>v2</a:t>
            </a:r>
            <a:r>
              <a:rPr kumimoji="1" lang="zh-CN" altLang="en-US" dirty="0"/>
              <a:t> 点再次遍历 共需要三次遍历。</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这个题也可以使用树形动态规划来解决</a:t>
            </a:r>
            <a:endParaRPr kumimoji="1" lang="en-US" altLang="zh-CN" dirty="0"/>
          </a:p>
          <a:p>
            <a:pPr marL="285750" indent="-285750">
              <a:buFont typeface="Arial" panose="020B0604020202020204" pitchFamily="34" charset="0"/>
              <a:buChar char="•"/>
            </a:pPr>
            <a:endParaRPr kumimoji="1" lang="en-US" altLang="zh-CN" dirty="0"/>
          </a:p>
        </p:txBody>
      </p:sp>
      <p:sp>
        <p:nvSpPr>
          <p:cNvPr id="11" name="矩形 10"/>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微软雅黑" panose="020B0503020204020204" pitchFamily="34" charset="-122"/>
                <a:ea typeface="微软雅黑" panose="020B0503020204020204" pitchFamily="34" charset="-122"/>
              </a:rPr>
              <a:t>图的存储 </a:t>
            </a:r>
            <a:r>
              <a:rPr lang="en-US" altLang="zh-CN" sz="1400" b="1" dirty="0">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图的遍历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并查集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最小生成树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遍历方式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05790" y="1077894"/>
            <a:ext cx="7909560"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CSP-201403-4</a:t>
            </a:r>
            <a:r>
              <a:rPr kumimoji="1" lang="zh-CN" altLang="en-US" dirty="0"/>
              <a:t> 无线网络</a:t>
            </a:r>
            <a:endParaRPr kumimoji="1" lang="en-US" altLang="zh-CN" dirty="0"/>
          </a:p>
          <a:p>
            <a:pPr marL="285750" indent="-285750">
              <a:buFont typeface="Arial" panose="020B0604020202020204" pitchFamily="34" charset="0"/>
              <a:buChar char="•"/>
            </a:pPr>
            <a:endParaRPr kumimoji="1" lang="en-US" altLang="zh-CN" dirty="0"/>
          </a:p>
        </p:txBody>
      </p:sp>
      <p:pic>
        <p:nvPicPr>
          <p:cNvPr id="4" name="图片 3"/>
          <p:cNvPicPr>
            <a:picLocks noChangeAspect="1"/>
          </p:cNvPicPr>
          <p:nvPr/>
        </p:nvPicPr>
        <p:blipFill>
          <a:blip r:embed="rId1"/>
          <a:stretch>
            <a:fillRect/>
          </a:stretch>
        </p:blipFill>
        <p:spPr>
          <a:xfrm>
            <a:off x="78827" y="1530207"/>
            <a:ext cx="8986345" cy="4625494"/>
          </a:xfrm>
          <a:prstGeom prst="rect">
            <a:avLst/>
          </a:prstGeom>
        </p:spPr>
      </p:pic>
      <p:sp>
        <p:nvSpPr>
          <p:cNvPr id="11" name="矩形 10"/>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微软雅黑" panose="020B0503020204020204" pitchFamily="34" charset="-122"/>
                <a:ea typeface="微软雅黑" panose="020B0503020204020204" pitchFamily="34" charset="-122"/>
              </a:rPr>
              <a:t>图的存储 </a:t>
            </a:r>
            <a:r>
              <a:rPr lang="en-US" altLang="zh-CN" sz="1400" b="1" dirty="0">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图的遍历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并查集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最小生成树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遍历方式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2" name="文本框 1"/>
              <p:cNvSpPr txBox="1"/>
              <p:nvPr/>
            </p:nvSpPr>
            <p:spPr>
              <a:xfrm>
                <a:off x="605790" y="1077894"/>
                <a:ext cx="7909560" cy="5355312"/>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首先考虑一下如果那</a:t>
                </a:r>
                <a:r>
                  <a:rPr kumimoji="1" lang="en-US" altLang="zh-CN" dirty="0"/>
                  <a:t>m</a:t>
                </a:r>
                <a:r>
                  <a:rPr kumimoji="1" lang="zh-CN" altLang="en-US" dirty="0"/>
                  <a:t>个位置都可以放路由器，没有</a:t>
                </a:r>
                <a:r>
                  <a:rPr kumimoji="1" lang="en-US" altLang="zh-CN" dirty="0"/>
                  <a:t>k</a:t>
                </a:r>
                <a:r>
                  <a:rPr kumimoji="1" lang="zh-CN" altLang="en-US" dirty="0"/>
                  <a:t>的限制的情况</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如果两个路由器</a:t>
                </a:r>
                <a:r>
                  <a:rPr kumimoji="1" lang="en-US" altLang="zh-CN" dirty="0" err="1"/>
                  <a:t>i</a:t>
                </a:r>
                <a:r>
                  <a:rPr kumimoji="1" lang="zh-CN" altLang="en-US" dirty="0"/>
                  <a:t>和</a:t>
                </a:r>
                <a:r>
                  <a:rPr kumimoji="1" lang="en-US" altLang="zh-CN" dirty="0"/>
                  <a:t>j</a:t>
                </a:r>
                <a:r>
                  <a:rPr kumimoji="1" lang="zh-CN" altLang="en-US" dirty="0"/>
                  <a:t>的距离不超过</a:t>
                </a:r>
                <a:r>
                  <a:rPr kumimoji="1" lang="en-US" altLang="zh-CN" dirty="0"/>
                  <a:t>r</a:t>
                </a:r>
                <a:r>
                  <a:rPr kumimoji="1" lang="zh-CN" altLang="en-US" dirty="0"/>
                  <a:t>，那么这两个路由器就可以连一条边，表示</a:t>
                </a:r>
                <a:r>
                  <a:rPr kumimoji="1" lang="en-US" altLang="zh-CN" dirty="0" err="1"/>
                  <a:t>i</a:t>
                </a:r>
                <a:r>
                  <a:rPr kumimoji="1" lang="zh-CN" altLang="en-US" dirty="0"/>
                  <a:t>与</a:t>
                </a:r>
                <a:r>
                  <a:rPr kumimoji="1" lang="en-US" altLang="zh-CN" dirty="0"/>
                  <a:t>j</a:t>
                </a:r>
                <a:r>
                  <a:rPr kumimoji="1" lang="zh-CN" altLang="en-US" dirty="0"/>
                  <a:t>之间可以建立网络连接</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那么问题就变成了一个图中求两点之间的距离，图中所有边的权值是</a:t>
                </a:r>
                <a:r>
                  <a:rPr kumimoji="1" lang="en-US" altLang="zh-CN" dirty="0"/>
                  <a:t>1</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从源点开始</a:t>
                </a:r>
                <a:r>
                  <a:rPr kumimoji="1" lang="en-US" altLang="zh-CN" dirty="0"/>
                  <a:t>BFS</a:t>
                </a:r>
                <a:r>
                  <a:rPr kumimoji="1" lang="zh-CN" altLang="en-US" dirty="0"/>
                  <a:t>，第一次遇到终点时求得的距离便是两者之间的最短路</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现在加上</a:t>
                </a:r>
                <a:r>
                  <a:rPr kumimoji="1" lang="en-US" altLang="zh-CN" dirty="0"/>
                  <a:t>k</a:t>
                </a:r>
                <a:r>
                  <a:rPr kumimoji="1" lang="zh-CN" altLang="en-US" dirty="0"/>
                  <a:t>的限制</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所有的路由器可以被分为两部分，一部分是前</a:t>
                </a:r>
                <a:r>
                  <a:rPr kumimoji="1" lang="en-US" altLang="zh-CN" dirty="0"/>
                  <a:t>n</a:t>
                </a:r>
                <a:r>
                  <a:rPr kumimoji="1" lang="zh-CN" altLang="en-US" dirty="0"/>
                  <a:t>个没有数量限制的，另一部分是后</a:t>
                </a:r>
                <a:r>
                  <a:rPr kumimoji="1" lang="en-US" altLang="zh-CN" dirty="0"/>
                  <a:t>m</a:t>
                </a:r>
                <a:r>
                  <a:rPr kumimoji="1" lang="zh-CN" altLang="en-US" dirty="0"/>
                  <a:t>个有数量限制的</a:t>
                </a:r>
                <a:endParaRPr kumimoji="1" lang="en-US" altLang="zh-CN" dirty="0"/>
              </a:p>
              <a:p>
                <a:pPr marL="285750" indent="-285750">
                  <a:buFont typeface="Arial" panose="020B0604020202020204" pitchFamily="34" charset="0"/>
                  <a:buChar char="•"/>
                </a:pPr>
                <a:r>
                  <a:rPr kumimoji="1" lang="zh-CN" altLang="en-US" dirty="0"/>
                  <a:t>在</a:t>
                </a:r>
                <a:r>
                  <a:rPr kumimoji="1" lang="en-US" altLang="zh-CN" dirty="0"/>
                  <a:t>BFS</a:t>
                </a:r>
                <a:r>
                  <a:rPr kumimoji="1" lang="zh-CN" altLang="en-US" dirty="0"/>
                  <a:t>的过程中对于遍历的每一个点多记录一下遍历到这个点的时候已经使用了多少个第二部分的路由器，如果已经等于</a:t>
                </a:r>
                <a:r>
                  <a:rPr kumimoji="1" lang="en-US" altLang="zh-CN" dirty="0"/>
                  <a:t>k</a:t>
                </a:r>
                <a:r>
                  <a:rPr kumimoji="1" lang="zh-CN" altLang="en-US" dirty="0"/>
                  <a:t>则在枚举邻接点的时候只枚举前</a:t>
                </a:r>
                <a:r>
                  <a:rPr kumimoji="1" lang="en-US" altLang="zh-CN" dirty="0"/>
                  <a:t>n</a:t>
                </a:r>
                <a:r>
                  <a:rPr kumimoji="1" lang="zh-CN" altLang="en-US" dirty="0"/>
                  <a:t>个即可。</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点的数量比较小，可以用邻接矩阵来存储，时间复杂度</a:t>
                </a:r>
                <a14:m>
                  <m:oMath xmlns:m="http://schemas.openxmlformats.org/officeDocument/2006/math">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𝑚</m:t>
                            </m:r>
                          </m:e>
                        </m:d>
                      </m:e>
                      <m:sup>
                        <m:r>
                          <a:rPr kumimoji="1" lang="en-US" altLang="zh-CN" b="0" i="1" smtClean="0">
                            <a:latin typeface="Cambria Math" panose="02040503050406030204" pitchFamily="18" charset="0"/>
                          </a:rPr>
                          <m:t>3</m:t>
                        </m:r>
                      </m:sup>
                    </m:sSup>
                    <m:r>
                      <a:rPr kumimoji="1" lang="en-US" altLang="zh-CN" b="0" i="1" smtClean="0">
                        <a:latin typeface="Cambria Math" panose="02040503050406030204" pitchFamily="18" charset="0"/>
                      </a:rPr>
                      <m:t>)</m:t>
                    </m:r>
                  </m:oMath>
                </a14:m>
                <a:endParaRPr kumimoji="1" lang="en-US" altLang="zh-CN" dirty="0"/>
              </a:p>
            </p:txBody>
          </p:sp>
        </mc:Choice>
        <mc:Fallback>
          <p:sp>
            <p:nvSpPr>
              <p:cNvPr id="2" name="文本框 1"/>
              <p:cNvSpPr txBox="1">
                <a:spLocks noRot="1" noChangeAspect="1" noMove="1" noResize="1" noEditPoints="1" noAdjustHandles="1" noChangeArrowheads="1" noChangeShapeType="1" noTextEdit="1"/>
              </p:cNvSpPr>
              <p:nvPr/>
            </p:nvSpPr>
            <p:spPr>
              <a:xfrm>
                <a:off x="605790" y="1077894"/>
                <a:ext cx="7909560" cy="5355312"/>
              </a:xfrm>
              <a:prstGeom prst="rect">
                <a:avLst/>
              </a:prstGeom>
              <a:blipFill rotWithShape="1">
                <a:blip r:embed="rId1"/>
                <a:stretch>
                  <a:fillRect t="-6"/>
                </a:stretch>
              </a:blipFill>
            </p:spPr>
            <p:txBody>
              <a:bodyPr/>
              <a:lstStyle/>
              <a:p>
                <a:r>
                  <a:rPr lang="zh-CN" altLang="en-US">
                    <a:noFill/>
                  </a:rPr>
                  <a:t> </a:t>
                </a:r>
              </a:p>
            </p:txBody>
          </p:sp>
        </mc:Fallback>
      </mc:AlternateContent>
      <p:sp>
        <p:nvSpPr>
          <p:cNvPr id="10" name="矩形 9"/>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微软雅黑" panose="020B0503020204020204" pitchFamily="34" charset="-122"/>
                <a:ea typeface="微软雅黑" panose="020B0503020204020204" pitchFamily="34" charset="-122"/>
              </a:rPr>
              <a:t>图的存储 </a:t>
            </a:r>
            <a:r>
              <a:rPr lang="en-US" altLang="zh-CN" sz="1400" b="1" dirty="0">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图的遍历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并查集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最小生成树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4"/>
          <p:cNvPicPr>
            <a:picLocks noChangeAspect="1"/>
          </p:cNvPicPr>
          <p:nvPr/>
        </p:nvPicPr>
        <p:blipFill rotWithShape="1">
          <a:blip r:embed="rId2">
            <a:extLst>
              <a:ext uri="{28A0092B-C50C-407E-A947-70E740481C1C}">
                <a14:useLocalDpi xmlns:a14="http://schemas.microsoft.com/office/drawing/2010/main" val="0"/>
              </a:ext>
            </a:extLst>
          </a:blip>
          <a:srcRect l="-830" t="21731" r="3927" b="218"/>
          <a:stretch>
            <a:fillRect/>
          </a:stretch>
        </p:blipFill>
        <p:spPr>
          <a:xfrm>
            <a:off x="-79021" y="0"/>
            <a:ext cx="9223021" cy="4161392"/>
          </a:xfrm>
          <a:prstGeom prst="rect">
            <a:avLst/>
          </a:prstGeom>
        </p:spPr>
      </p:pic>
      <p:grpSp>
        <p:nvGrpSpPr>
          <p:cNvPr id="4" name="组合 3"/>
          <p:cNvGrpSpPr/>
          <p:nvPr/>
        </p:nvGrpSpPr>
        <p:grpSpPr>
          <a:xfrm>
            <a:off x="802881" y="3220887"/>
            <a:ext cx="7648586" cy="2501388"/>
            <a:chOff x="1200150" y="3107981"/>
            <a:chExt cx="9791700" cy="3289170"/>
          </a:xfrm>
        </p:grpSpPr>
        <p:sp>
          <p:nvSpPr>
            <p:cNvPr id="5" name="矩形: 圆角 4"/>
            <p:cNvSpPr/>
            <p:nvPr/>
          </p:nvSpPr>
          <p:spPr>
            <a:xfrm>
              <a:off x="1664486" y="3107981"/>
              <a:ext cx="8945408" cy="3174172"/>
            </a:xfrm>
            <a:prstGeom prst="roundRect">
              <a:avLst>
                <a:gd name="adj" fmla="val 320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矩形: 圆角 5"/>
            <p:cNvSpPr/>
            <p:nvPr/>
          </p:nvSpPr>
          <p:spPr>
            <a:xfrm>
              <a:off x="1463942" y="3222979"/>
              <a:ext cx="9346497" cy="3174172"/>
            </a:xfrm>
            <a:prstGeom prst="roundRect">
              <a:avLst>
                <a:gd name="adj" fmla="val 3205"/>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矩形: 圆角 6"/>
            <p:cNvSpPr/>
            <p:nvPr/>
          </p:nvSpPr>
          <p:spPr>
            <a:xfrm>
              <a:off x="1200150" y="3365257"/>
              <a:ext cx="9791700" cy="2757614"/>
            </a:xfrm>
            <a:prstGeom prst="roundRect">
              <a:avLst>
                <a:gd name="adj" fmla="val 3205"/>
              </a:avLst>
            </a:prstGeom>
            <a:gradFill flip="none" rotWithShape="1">
              <a:gsLst>
                <a:gs pos="0">
                  <a:schemeClr val="bg1"/>
                </a:gs>
                <a:gs pos="100000">
                  <a:srgbClr val="F8F8F8"/>
                </a:gs>
              </a:gsLst>
              <a:lin ang="5400000" scaled="1"/>
              <a:tileRect/>
            </a:gradFill>
            <a:ln>
              <a:no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72000" rIns="540000" bIns="72000" numCol="1" spcCol="0" rtlCol="0" fromWordArt="0" anchor="ctr" anchorCtr="0" forceAA="0" compatLnSpc="1">
              <a:noAutofit/>
            </a:bodyPr>
            <a:lstStyle/>
            <a:p>
              <a:pPr indent="457200">
                <a:lnSpc>
                  <a:spcPct val="120000"/>
                </a:lnSpc>
              </a:pPr>
              <a:endParaRPr lang="zh-CN" altLang="en-US" sz="2400" dirty="0">
                <a:solidFill>
                  <a:schemeClr val="tx1"/>
                </a:solidFill>
                <a:cs typeface="+mn-ea"/>
                <a:sym typeface="+mn-lt"/>
              </a:endParaRPr>
            </a:p>
          </p:txBody>
        </p:sp>
      </p:grpSp>
      <p:sp>
        <p:nvSpPr>
          <p:cNvPr id="9" name="标题 74"/>
          <p:cNvSpPr>
            <a:spLocks noGrp="1"/>
          </p:cNvSpPr>
          <p:nvPr>
            <p:ph type="title"/>
          </p:nvPr>
        </p:nvSpPr>
        <p:spPr>
          <a:xfrm>
            <a:off x="3288169" y="4161391"/>
            <a:ext cx="3044051" cy="670536"/>
          </a:xfrm>
        </p:spPr>
        <p:txBody>
          <a:bodyPr>
            <a:normAutofit fontScale="90000"/>
          </a:bodyPr>
          <a:lstStyle/>
          <a:p>
            <a:pPr algn="dist"/>
            <a:r>
              <a:rPr lang="zh-CN" altLang="en-US" sz="3600" dirty="0">
                <a:latin typeface="微软雅黑" panose="020B0503020204020204" pitchFamily="34" charset="-122"/>
                <a:ea typeface="微软雅黑" panose="020B0503020204020204" pitchFamily="34" charset="-122"/>
              </a:rPr>
              <a:t>课程大纲</a:t>
            </a:r>
            <a:br>
              <a:rPr lang="en-US" altLang="zh-CN" sz="3600" dirty="0">
                <a:latin typeface="微软雅黑" panose="020B0503020204020204" pitchFamily="34" charset="-122"/>
                <a:ea typeface="微软雅黑" panose="020B0503020204020204" pitchFamily="34" charset="-122"/>
              </a:rPr>
            </a:br>
            <a:r>
              <a:rPr lang="en-US" altLang="zh-CN" sz="220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The outline of course </a:t>
            </a:r>
            <a:endParaRPr lang="zh-CN" altLang="en-US" sz="3600" dirty="0">
              <a:solidFill>
                <a:schemeClr val="bg1">
                  <a:lumMod val="75000"/>
                </a:schemeClr>
              </a:solidFill>
              <a:latin typeface="微软雅黑" panose="020B0503020204020204" pitchFamily="34" charset="-122"/>
              <a:ea typeface="微软雅黑" panose="020B0503020204020204" pitchFamily="34" charset="-122"/>
            </a:endParaRPr>
          </a:p>
        </p:txBody>
      </p:sp>
      <p:graphicFrame>
        <p:nvGraphicFramePr>
          <p:cNvPr id="10" name="图表 9"/>
          <p:cNvGraphicFramePr/>
          <p:nvPr/>
        </p:nvGraphicFramePr>
        <p:xfrm>
          <a:off x="1381564" y="3754945"/>
          <a:ext cx="2179863" cy="1272888"/>
        </p:xfrm>
        <a:graphic>
          <a:graphicData uri="http://schemas.openxmlformats.org/drawingml/2006/chart">
            <c:chart xmlns:c="http://schemas.openxmlformats.org/drawingml/2006/chart" xmlns:r="http://schemas.openxmlformats.org/officeDocument/2006/relationships" r:id="rId1"/>
          </a:graphicData>
        </a:graphic>
      </p:graphicFrame>
      <p:grpSp>
        <p:nvGrpSpPr>
          <p:cNvPr id="12"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7823002" y="73858"/>
            <a:ext cx="1228130" cy="313031"/>
            <a:chOff x="2866708" y="2481344"/>
            <a:chExt cx="6458593" cy="1879440"/>
          </a:xfrm>
          <a:solidFill>
            <a:schemeClr val="bg1"/>
          </a:solidFill>
        </p:grpSpPr>
        <p:grpSp>
          <p:nvGrpSpPr>
            <p:cNvPr id="16" name="ïSļïdè"/>
            <p:cNvGrpSpPr/>
            <p:nvPr/>
          </p:nvGrpSpPr>
          <p:grpSpPr>
            <a:xfrm>
              <a:off x="2866708" y="2604783"/>
              <a:ext cx="1724148" cy="1756001"/>
              <a:chOff x="4810125" y="3095626"/>
              <a:chExt cx="687388" cy="700088"/>
            </a:xfrm>
            <a:grpFill/>
          </p:grpSpPr>
          <p:sp>
            <p:nvSpPr>
              <p:cNvPr id="46" name="íşḷidê"/>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7" name="íSľïdé"/>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8" name="ïslíḋê"/>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9" name="işļïḍ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0" name="í$ļîḓ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1" name="íşļíḑè"/>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2" name="î$1îḋé"/>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3" name="isļi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4" name="íşḷíďè"/>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5" name="ïṩľíḓê"/>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6" name="íšlïḑe"/>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7" name="iṥļïḓ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8" name="îṩḷïḓè"/>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9" name="ïśḻïdê"/>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0" name="ïSḻí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1" name="ïsľíḋè"/>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2" name="iśļíd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3" name="iṥlïḑé"/>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4" name="îṧḷiḑé"/>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5" name="ïṣḷîďé"/>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6" name="iṧḻîďé"/>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solidFill>
                    <a:schemeClr val="bg1"/>
                  </a:solidFill>
                </a:endParaRPr>
              </a:p>
            </p:txBody>
          </p:sp>
          <p:sp>
            <p:nvSpPr>
              <p:cNvPr id="67" name="îṡ1íḓ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8" name="ïṩliḑé"/>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9" name="îSľíḓê"/>
              <p:cNvSpPr/>
              <p:nvPr/>
            </p:nvSpPr>
            <p:spPr bwMode="auto">
              <a:xfrm>
                <a:off x="5207000" y="3162301"/>
                <a:ext cx="85725" cy="39688"/>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0" name="íṧļïḋé"/>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1" name="îŝľiḋe"/>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2" name="ïṣļîḋe"/>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3" name="ís1íḋe"/>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4" name="íṧḻiďê"/>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5" name="iŝ1iḋ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6" name="iṣ1íḓê"/>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7" name="iŝliḍe"/>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8" name="iSḷid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7" name="íśľïďê"/>
            <p:cNvGrpSpPr/>
            <p:nvPr/>
          </p:nvGrpSpPr>
          <p:grpSpPr>
            <a:xfrm>
              <a:off x="5156287" y="2481344"/>
              <a:ext cx="4169014" cy="1469307"/>
              <a:chOff x="5722938" y="3046413"/>
              <a:chExt cx="1662113" cy="585788"/>
            </a:xfrm>
            <a:grpFill/>
          </p:grpSpPr>
          <p:sp>
            <p:nvSpPr>
              <p:cNvPr id="38" name="îSľíḑè"/>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9" name="îṥḻîďé"/>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0" name="iṣľíḍ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1" name="iSlidé"/>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2" name="ïśľïdê"/>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3" name="išḷíḍ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4" name="îṣḻîḓè"/>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5" name="iṣḷîḓé"/>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8" name="ïṩ1îḑé"/>
            <p:cNvGrpSpPr/>
            <p:nvPr/>
          </p:nvGrpSpPr>
          <p:grpSpPr>
            <a:xfrm>
              <a:off x="5112548" y="4078070"/>
              <a:ext cx="4180976" cy="274494"/>
              <a:chOff x="5705475" y="3682999"/>
              <a:chExt cx="1666875" cy="109436"/>
            </a:xfrm>
            <a:grpFill/>
          </p:grpSpPr>
          <p:sp>
            <p:nvSpPr>
              <p:cNvPr id="19" name="îṣḷidê"/>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 name="íṣḻïḑ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 name="iṧľiḍe"/>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 name="ïšliḓê"/>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3" name="îṥlïďé"/>
              <p:cNvSpPr/>
              <p:nvPr/>
            </p:nvSpPr>
            <p:spPr bwMode="auto">
              <a:xfrm>
                <a:off x="6069014" y="3682999"/>
                <a:ext cx="95855" cy="109436"/>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4" name="ï$ľîḋè"/>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5" name="išḷîďê"/>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6" name="íŝḻîḑê"/>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7" name="ïs1îḓê"/>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9" name="îṩḷídè"/>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0" name="ïśľiďé"/>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1" name="í$ḻíďe"/>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2" name="ïs1íd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3" name="í$ļíḋ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4" name="îśľídè"/>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6" name="işḷîḑe"/>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7" name="íṧlîḍé"/>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sp>
        <p:nvSpPr>
          <p:cNvPr id="79" name="椭圆 78"/>
          <p:cNvSpPr/>
          <p:nvPr/>
        </p:nvSpPr>
        <p:spPr>
          <a:xfrm>
            <a:off x="1977651" y="4001128"/>
            <a:ext cx="915754" cy="927974"/>
          </a:xfrm>
          <a:prstGeom prst="ellipse">
            <a:avLst/>
          </a:prstGeom>
          <a:solidFill>
            <a:srgbClr val="F04049"/>
          </a:solidFill>
          <a:ln>
            <a:noFill/>
          </a:ln>
          <a:effectLst>
            <a:outerShdw blurRad="101600" dist="38100" dir="5400000" algn="t" rotWithShape="0">
              <a:schemeClr val="bg2">
                <a:lumMod val="50000"/>
                <a:alpha val="40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r>
              <a:rPr lang="en-US" altLang="zh-CN" sz="5400" b="1" dirty="0">
                <a:solidFill>
                  <a:schemeClr val="bg1"/>
                </a:solidFill>
                <a:effectLst>
                  <a:innerShdw blurRad="127000">
                    <a:schemeClr val="bg1">
                      <a:lumMod val="50000"/>
                      <a:alpha val="85000"/>
                    </a:schemeClr>
                  </a:innerShdw>
                </a:effectLst>
                <a:cs typeface="+mn-ea"/>
                <a:sym typeface="+mn-lt"/>
              </a:rPr>
              <a:t>1</a:t>
            </a:r>
            <a:endParaRPr lang="zh-CN" altLang="en-US" sz="5400" b="1" dirty="0">
              <a:solidFill>
                <a:schemeClr val="bg1"/>
              </a:solidFill>
              <a:effectLst>
                <a:innerShdw blurRad="127000">
                  <a:schemeClr val="bg1">
                    <a:lumMod val="50000"/>
                    <a:alpha val="85000"/>
                  </a:schemeClr>
                </a:innerShdw>
              </a:effectLst>
              <a:cs typeface="+mn-ea"/>
              <a:sym typeface="+mn-lt"/>
            </a:endParaRPr>
          </a:p>
        </p:txBody>
      </p:sp>
      <p:sp>
        <p:nvSpPr>
          <p:cNvPr id="2" name="灯片编号占位符 1"/>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4"/>
          <p:cNvPicPr>
            <a:picLocks noChangeAspect="1"/>
          </p:cNvPicPr>
          <p:nvPr/>
        </p:nvPicPr>
        <p:blipFill rotWithShape="1">
          <a:blip r:embed="rId2">
            <a:extLst>
              <a:ext uri="{28A0092B-C50C-407E-A947-70E740481C1C}">
                <a14:useLocalDpi xmlns:a14="http://schemas.microsoft.com/office/drawing/2010/main" val="0"/>
              </a:ext>
            </a:extLst>
          </a:blip>
          <a:srcRect t="16952"/>
          <a:stretch>
            <a:fillRect/>
          </a:stretch>
        </p:blipFill>
        <p:spPr>
          <a:xfrm>
            <a:off x="7466" y="-4539"/>
            <a:ext cx="9136534" cy="3957342"/>
          </a:xfrm>
          <a:prstGeom prst="rect">
            <a:avLst/>
          </a:prstGeom>
        </p:spPr>
      </p:pic>
      <p:grpSp>
        <p:nvGrpSpPr>
          <p:cNvPr id="4" name="组合 3"/>
          <p:cNvGrpSpPr/>
          <p:nvPr/>
        </p:nvGrpSpPr>
        <p:grpSpPr>
          <a:xfrm>
            <a:off x="802881" y="3220887"/>
            <a:ext cx="7648586" cy="2501388"/>
            <a:chOff x="1200150" y="3107981"/>
            <a:chExt cx="9791700" cy="3289170"/>
          </a:xfrm>
        </p:grpSpPr>
        <p:sp>
          <p:nvSpPr>
            <p:cNvPr id="5" name="矩形: 圆角 4"/>
            <p:cNvSpPr/>
            <p:nvPr/>
          </p:nvSpPr>
          <p:spPr>
            <a:xfrm>
              <a:off x="1664486" y="3107981"/>
              <a:ext cx="8945408" cy="3174172"/>
            </a:xfrm>
            <a:prstGeom prst="roundRect">
              <a:avLst>
                <a:gd name="adj" fmla="val 320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矩形: 圆角 5"/>
            <p:cNvSpPr/>
            <p:nvPr/>
          </p:nvSpPr>
          <p:spPr>
            <a:xfrm>
              <a:off x="1463942" y="3222979"/>
              <a:ext cx="9346497" cy="3174172"/>
            </a:xfrm>
            <a:prstGeom prst="roundRect">
              <a:avLst>
                <a:gd name="adj" fmla="val 3205"/>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矩形: 圆角 6"/>
            <p:cNvSpPr/>
            <p:nvPr/>
          </p:nvSpPr>
          <p:spPr>
            <a:xfrm>
              <a:off x="1200150" y="3365257"/>
              <a:ext cx="9791700" cy="2757614"/>
            </a:xfrm>
            <a:prstGeom prst="roundRect">
              <a:avLst>
                <a:gd name="adj" fmla="val 3205"/>
              </a:avLst>
            </a:prstGeom>
            <a:gradFill flip="none" rotWithShape="1">
              <a:gsLst>
                <a:gs pos="0">
                  <a:schemeClr val="bg1"/>
                </a:gs>
                <a:gs pos="100000">
                  <a:srgbClr val="F8F8F8"/>
                </a:gs>
              </a:gsLst>
              <a:lin ang="5400000" scaled="1"/>
              <a:tileRect/>
            </a:gradFill>
            <a:ln>
              <a:no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72000" rIns="540000" bIns="72000" numCol="1" spcCol="0" rtlCol="0" fromWordArt="0" anchor="ctr" anchorCtr="0" forceAA="0" compatLnSpc="1">
              <a:noAutofit/>
            </a:bodyPr>
            <a:lstStyle/>
            <a:p>
              <a:pPr indent="457200">
                <a:lnSpc>
                  <a:spcPct val="120000"/>
                </a:lnSpc>
              </a:pPr>
              <a:endParaRPr lang="zh-CN" altLang="en-US" sz="2400" dirty="0">
                <a:solidFill>
                  <a:schemeClr val="tx1"/>
                </a:solidFill>
                <a:cs typeface="+mn-ea"/>
                <a:sym typeface="+mn-lt"/>
              </a:endParaRPr>
            </a:p>
          </p:txBody>
        </p:sp>
      </p:grpSp>
      <p:sp>
        <p:nvSpPr>
          <p:cNvPr id="9" name="标题 74"/>
          <p:cNvSpPr>
            <a:spLocks noGrp="1"/>
          </p:cNvSpPr>
          <p:nvPr>
            <p:ph type="title"/>
          </p:nvPr>
        </p:nvSpPr>
        <p:spPr>
          <a:xfrm>
            <a:off x="3288169" y="4161391"/>
            <a:ext cx="3044051" cy="670536"/>
          </a:xfrm>
        </p:spPr>
        <p:txBody>
          <a:bodyPr>
            <a:normAutofit fontScale="90000"/>
          </a:bodyPr>
          <a:lstStyle/>
          <a:p>
            <a:pPr algn="dist"/>
            <a:r>
              <a:rPr lang="zh-CN" altLang="en-US" sz="3600" dirty="0">
                <a:latin typeface="微软雅黑" panose="020B0503020204020204" pitchFamily="34" charset="-122"/>
                <a:ea typeface="微软雅黑" panose="020B0503020204020204" pitchFamily="34" charset="-122"/>
              </a:rPr>
              <a:t>并查集</a:t>
            </a:r>
            <a:br>
              <a:rPr lang="en-US" altLang="zh-CN" sz="3600" dirty="0">
                <a:latin typeface="微软雅黑" panose="020B0503020204020204" pitchFamily="34" charset="-122"/>
                <a:ea typeface="微软雅黑" panose="020B0503020204020204" pitchFamily="34" charset="-122"/>
              </a:rPr>
            </a:br>
            <a:r>
              <a:rPr lang="en-US" altLang="zh-CN" sz="220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The disjoint set</a:t>
            </a:r>
            <a:endParaRPr lang="zh-CN" altLang="en-US" sz="3600" dirty="0">
              <a:solidFill>
                <a:schemeClr val="bg1">
                  <a:lumMod val="75000"/>
                </a:schemeClr>
              </a:solidFill>
              <a:latin typeface="微软雅黑" panose="020B0503020204020204" pitchFamily="34" charset="-122"/>
              <a:ea typeface="微软雅黑" panose="020B0503020204020204" pitchFamily="34" charset="-122"/>
            </a:endParaRPr>
          </a:p>
        </p:txBody>
      </p:sp>
      <p:graphicFrame>
        <p:nvGraphicFramePr>
          <p:cNvPr id="10" name="图表 9"/>
          <p:cNvGraphicFramePr/>
          <p:nvPr/>
        </p:nvGraphicFramePr>
        <p:xfrm>
          <a:off x="1381564" y="3754945"/>
          <a:ext cx="2179863" cy="1272888"/>
        </p:xfrm>
        <a:graphic>
          <a:graphicData uri="http://schemas.openxmlformats.org/drawingml/2006/chart">
            <c:chart xmlns:c="http://schemas.openxmlformats.org/drawingml/2006/chart" xmlns:r="http://schemas.openxmlformats.org/officeDocument/2006/relationships" r:id="rId1"/>
          </a:graphicData>
        </a:graphic>
      </p:graphicFrame>
      <p:grpSp>
        <p:nvGrpSpPr>
          <p:cNvPr id="12"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7823002" y="73858"/>
            <a:ext cx="1228130" cy="313031"/>
            <a:chOff x="2866708" y="2481344"/>
            <a:chExt cx="6458593" cy="1879440"/>
          </a:xfrm>
          <a:solidFill>
            <a:schemeClr val="bg1"/>
          </a:solidFill>
        </p:grpSpPr>
        <p:grpSp>
          <p:nvGrpSpPr>
            <p:cNvPr id="16" name="ïSļïdè"/>
            <p:cNvGrpSpPr/>
            <p:nvPr/>
          </p:nvGrpSpPr>
          <p:grpSpPr>
            <a:xfrm>
              <a:off x="2866708" y="2604783"/>
              <a:ext cx="1724148" cy="1756001"/>
              <a:chOff x="4810125" y="3095626"/>
              <a:chExt cx="687388" cy="700088"/>
            </a:xfrm>
            <a:grpFill/>
          </p:grpSpPr>
          <p:sp>
            <p:nvSpPr>
              <p:cNvPr id="46" name="íşḷidê"/>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7" name="íSľïdé"/>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8" name="ïslíḋê"/>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9" name="işļïḍ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0" name="í$ļîḓ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1" name="íşļíḑè"/>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2" name="î$1îḋé"/>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3" name="isļi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4" name="íşḷíďè"/>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5" name="ïṩľíḓê"/>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6" name="íšlïḑe"/>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7" name="iṥļïḓ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8" name="îṩḷïḓè"/>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9" name="ïśḻïdê"/>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0" name="ïSḻí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1" name="ïsľíḋè"/>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2" name="iśļíd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3" name="iṥlïḑé"/>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4" name="îṧḷiḑé"/>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5" name="ïṣḷîďé"/>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6" name="iṧḻîďé"/>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solidFill>
                    <a:schemeClr val="bg1"/>
                  </a:solidFill>
                </a:endParaRPr>
              </a:p>
            </p:txBody>
          </p:sp>
          <p:sp>
            <p:nvSpPr>
              <p:cNvPr id="67" name="îṡ1íḓ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8" name="ïṩliḑé"/>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9" name="îSľíḓê"/>
              <p:cNvSpPr/>
              <p:nvPr/>
            </p:nvSpPr>
            <p:spPr bwMode="auto">
              <a:xfrm>
                <a:off x="5207000" y="3162301"/>
                <a:ext cx="85725" cy="39688"/>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0" name="íṧļïḋé"/>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1" name="îŝľiḋe"/>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2" name="ïṣļîḋe"/>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3" name="ís1íḋe"/>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4" name="íṧḻiďê"/>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5" name="iŝ1iḋ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6" name="iṣ1íḓê"/>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7" name="iŝliḍe"/>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8" name="iSḷid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7" name="íśľïďê"/>
            <p:cNvGrpSpPr/>
            <p:nvPr/>
          </p:nvGrpSpPr>
          <p:grpSpPr>
            <a:xfrm>
              <a:off x="5156287" y="2481344"/>
              <a:ext cx="4169014" cy="1469307"/>
              <a:chOff x="5722938" y="3046413"/>
              <a:chExt cx="1662113" cy="585788"/>
            </a:xfrm>
            <a:grpFill/>
          </p:grpSpPr>
          <p:sp>
            <p:nvSpPr>
              <p:cNvPr id="38" name="îSľíḑè"/>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9" name="îṥḻîďé"/>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0" name="iṣľíḍ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1" name="iSlidé"/>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2" name="ïśľïdê"/>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3" name="išḷíḍ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4" name="îṣḻîḓè"/>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5" name="iṣḷîḓé"/>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8" name="ïṩ1îḑé"/>
            <p:cNvGrpSpPr/>
            <p:nvPr/>
          </p:nvGrpSpPr>
          <p:grpSpPr>
            <a:xfrm>
              <a:off x="5112548" y="4078070"/>
              <a:ext cx="4180976" cy="274494"/>
              <a:chOff x="5705475" y="3682999"/>
              <a:chExt cx="1666875" cy="109436"/>
            </a:xfrm>
            <a:grpFill/>
          </p:grpSpPr>
          <p:sp>
            <p:nvSpPr>
              <p:cNvPr id="19" name="îṣḷidê"/>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 name="íṣḻïḑ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 name="iṧľiḍe"/>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 name="ïšliḓê"/>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3" name="îṥlïďé"/>
              <p:cNvSpPr/>
              <p:nvPr/>
            </p:nvSpPr>
            <p:spPr bwMode="auto">
              <a:xfrm>
                <a:off x="6069014" y="3682999"/>
                <a:ext cx="95855" cy="109436"/>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4" name="ï$ľîḋè"/>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5" name="išḷîďê"/>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6" name="íŝḻîḑê"/>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7" name="ïs1îḓê"/>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9" name="îṩḷídè"/>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0" name="ïśľiďé"/>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1" name="í$ḻíďe"/>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2" name="ïs1íd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3" name="í$ļíḋ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4" name="îśľídè"/>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6" name="işḷîḑe"/>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7" name="íṧlîḍé"/>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sp>
        <p:nvSpPr>
          <p:cNvPr id="79" name="椭圆 78"/>
          <p:cNvSpPr/>
          <p:nvPr/>
        </p:nvSpPr>
        <p:spPr>
          <a:xfrm>
            <a:off x="1977651" y="4001128"/>
            <a:ext cx="915754" cy="927974"/>
          </a:xfrm>
          <a:prstGeom prst="ellipse">
            <a:avLst/>
          </a:prstGeom>
          <a:solidFill>
            <a:srgbClr val="F04049"/>
          </a:solidFill>
          <a:ln>
            <a:noFill/>
          </a:ln>
          <a:effectLst>
            <a:outerShdw blurRad="101600" dist="38100" dir="5400000" algn="t" rotWithShape="0">
              <a:schemeClr val="bg2">
                <a:lumMod val="50000"/>
                <a:alpha val="40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r>
              <a:rPr lang="en-US" altLang="zh-CN" sz="5400" b="1" dirty="0">
                <a:solidFill>
                  <a:schemeClr val="bg1"/>
                </a:solidFill>
                <a:effectLst>
                  <a:innerShdw blurRad="127000">
                    <a:schemeClr val="bg1">
                      <a:lumMod val="50000"/>
                      <a:alpha val="85000"/>
                    </a:schemeClr>
                  </a:innerShdw>
                </a:effectLst>
                <a:cs typeface="+mn-ea"/>
                <a:sym typeface="+mn-lt"/>
              </a:rPr>
              <a:t>4</a:t>
            </a:r>
            <a:endParaRPr lang="zh-CN" altLang="en-US" sz="5400" b="1" dirty="0">
              <a:solidFill>
                <a:schemeClr val="bg1"/>
              </a:solidFill>
              <a:effectLst>
                <a:innerShdw blurRad="127000">
                  <a:schemeClr val="bg1">
                    <a:lumMod val="50000"/>
                    <a:alpha val="85000"/>
                  </a:schemeClr>
                </a:innerShdw>
              </a:effectLst>
              <a:cs typeface="+mn-ea"/>
              <a:sym typeface="+mn-lt"/>
            </a:endParaRPr>
          </a:p>
        </p:txBody>
      </p:sp>
      <p:sp>
        <p:nvSpPr>
          <p:cNvPr id="2" name="灯片编号占位符 1"/>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并查集</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1710084"/>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并查集是一种用来管理元素</a:t>
            </a:r>
            <a:r>
              <a:rPr lang="zh-CN" altLang="en-US" b="1" kern="100" dirty="0">
                <a:latin typeface="Calibri" panose="020F0502020204030204" charset="0"/>
                <a:ea typeface="微软雅黑" panose="020B0503020204020204" pitchFamily="34" charset="-122"/>
                <a:cs typeface="Times New Roman" panose="02020603050405020304" pitchFamily="18" charset="0"/>
              </a:rPr>
              <a:t>分组</a:t>
            </a:r>
            <a:r>
              <a:rPr lang="zh-CN" altLang="en-US" kern="100" dirty="0">
                <a:latin typeface="Calibri" panose="020F0502020204030204" charset="0"/>
                <a:ea typeface="微软雅黑" panose="020B0503020204020204" pitchFamily="34" charset="-122"/>
                <a:cs typeface="Times New Roman" panose="02020603050405020304" pitchFamily="18" charset="0"/>
              </a:rPr>
              <a:t>情况的数据结构。并查集可以高效地进行如下操作</a:t>
            </a:r>
            <a:endParaRPr lang="zh-CN" altLang="en-US"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查询元素</a:t>
            </a:r>
            <a:r>
              <a:rPr lang="en-US" altLang="zh-CN" kern="100" dirty="0">
                <a:latin typeface="Calibri" panose="020F0502020204030204" charset="0"/>
                <a:ea typeface="微软雅黑" panose="020B0503020204020204" pitchFamily="34" charset="-122"/>
                <a:cs typeface="Times New Roman" panose="02020603050405020304" pitchFamily="18" charset="0"/>
              </a:rPr>
              <a:t>A</a:t>
            </a:r>
            <a:r>
              <a:rPr lang="zh-CN" altLang="en-US" kern="100" dirty="0">
                <a:latin typeface="Calibri" panose="020F0502020204030204" charset="0"/>
                <a:ea typeface="微软雅黑" panose="020B0503020204020204" pitchFamily="34" charset="-122"/>
                <a:cs typeface="Times New Roman" panose="02020603050405020304" pitchFamily="18" charset="0"/>
              </a:rPr>
              <a:t>和元素</a:t>
            </a:r>
            <a:r>
              <a:rPr lang="en-US" altLang="zh-CN" kern="100" dirty="0">
                <a:latin typeface="Calibri" panose="020F0502020204030204" charset="0"/>
                <a:ea typeface="微软雅黑" panose="020B0503020204020204" pitchFamily="34" charset="-122"/>
                <a:cs typeface="Times New Roman" panose="02020603050405020304" pitchFamily="18" charset="0"/>
              </a:rPr>
              <a:t>B</a:t>
            </a:r>
            <a:r>
              <a:rPr lang="zh-CN" altLang="en-US" kern="100" dirty="0">
                <a:latin typeface="Calibri" panose="020F0502020204030204" charset="0"/>
                <a:ea typeface="微软雅黑" panose="020B0503020204020204" pitchFamily="34" charset="-122"/>
                <a:cs typeface="Times New Roman" panose="02020603050405020304" pitchFamily="18" charset="0"/>
              </a:rPr>
              <a:t>是否属于</a:t>
            </a:r>
            <a:r>
              <a:rPr lang="zh-CN" altLang="en-US" b="1" kern="100" dirty="0">
                <a:latin typeface="Calibri" panose="020F0502020204030204" charset="0"/>
                <a:ea typeface="微软雅黑" panose="020B0503020204020204" pitchFamily="34" charset="-122"/>
                <a:cs typeface="Times New Roman" panose="02020603050405020304" pitchFamily="18" charset="0"/>
              </a:rPr>
              <a:t>同一组</a:t>
            </a:r>
            <a:endParaRPr lang="zh-CN" altLang="en-US" b="1"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合并元素</a:t>
            </a:r>
            <a:r>
              <a:rPr lang="en-US" altLang="zh-CN" kern="100" dirty="0">
                <a:latin typeface="Calibri" panose="020F0502020204030204" charset="0"/>
                <a:ea typeface="微软雅黑" panose="020B0503020204020204" pitchFamily="34" charset="-122"/>
                <a:cs typeface="Times New Roman" panose="02020603050405020304" pitchFamily="18" charset="0"/>
              </a:rPr>
              <a:t>A</a:t>
            </a:r>
            <a:r>
              <a:rPr lang="zh-CN" altLang="en-US" kern="100" dirty="0">
                <a:latin typeface="Calibri" panose="020F0502020204030204" charset="0"/>
                <a:ea typeface="微软雅黑" panose="020B0503020204020204" pitchFamily="34" charset="-122"/>
                <a:cs typeface="Times New Roman" panose="02020603050405020304" pitchFamily="18" charset="0"/>
              </a:rPr>
              <a:t>和元素</a:t>
            </a:r>
            <a:r>
              <a:rPr lang="en-US" altLang="zh-CN" kern="100" dirty="0">
                <a:latin typeface="Calibri" panose="020F0502020204030204" charset="0"/>
                <a:ea typeface="微软雅黑" panose="020B0503020204020204" pitchFamily="34" charset="-122"/>
                <a:cs typeface="Times New Roman" panose="02020603050405020304" pitchFamily="18" charset="0"/>
              </a:rPr>
              <a:t>B</a:t>
            </a:r>
            <a:r>
              <a:rPr lang="zh-CN" altLang="en-US" kern="100" dirty="0">
                <a:latin typeface="Calibri" panose="020F0502020204030204" charset="0"/>
                <a:ea typeface="微软雅黑" panose="020B0503020204020204" pitchFamily="34" charset="-122"/>
                <a:cs typeface="Times New Roman" panose="02020603050405020304" pitchFamily="18" charset="0"/>
              </a:rPr>
              <a:t>所在的</a:t>
            </a:r>
            <a:r>
              <a:rPr lang="zh-CN" altLang="en-US" b="1" kern="100" dirty="0">
                <a:latin typeface="Calibri" panose="020F0502020204030204" charset="0"/>
                <a:ea typeface="微软雅黑" panose="020B0503020204020204" pitchFamily="34" charset="-122"/>
                <a:cs typeface="Times New Roman" panose="02020603050405020304" pitchFamily="18" charset="0"/>
              </a:rPr>
              <a:t>组</a:t>
            </a:r>
            <a:endParaRPr lang="zh-CN" altLang="en-US" b="1"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2051720" y="2893744"/>
            <a:ext cx="5040560" cy="2713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并查集</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2126864"/>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并查集的实现结构</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并查集可以使用类似于树形的结构实现</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但是并不在意严格意义上的父子节点关系、树形状</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只是关心节点属于哪一个整体</a:t>
            </a:r>
            <a:endParaRPr lang="zh-CN" altLang="en-US" kern="100" dirty="0">
              <a:latin typeface="Calibri" panose="020F0502020204030204" charset="0"/>
              <a:ea typeface="微软雅黑" panose="020B0503020204020204" pitchFamily="34" charset="-122"/>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pPr>
            <a:endParaRPr lang="zh-CN" altLang="en-US" b="1"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rotWithShape="1">
          <a:blip r:embed="rId1"/>
          <a:srcRect l="34176" r="-347"/>
          <a:stretch>
            <a:fillRect/>
          </a:stretch>
        </p:blipFill>
        <p:spPr>
          <a:xfrm>
            <a:off x="4899660" y="3092650"/>
            <a:ext cx="2491740" cy="2150980"/>
          </a:xfrm>
          <a:prstGeom prst="rect">
            <a:avLst/>
          </a:prstGeom>
        </p:spPr>
      </p:pic>
      <p:pic>
        <p:nvPicPr>
          <p:cNvPr id="12" name="图片 11"/>
          <p:cNvPicPr>
            <a:picLocks noChangeAspect="1"/>
          </p:cNvPicPr>
          <p:nvPr/>
        </p:nvPicPr>
        <p:blipFill rotWithShape="1">
          <a:blip r:embed="rId1"/>
          <a:srcRect r="65216"/>
          <a:stretch>
            <a:fillRect/>
          </a:stretch>
        </p:blipFill>
        <p:spPr>
          <a:xfrm>
            <a:off x="1744281" y="3092650"/>
            <a:ext cx="1309836" cy="2150980"/>
          </a:xfrm>
          <a:prstGeom prst="rect">
            <a:avLst/>
          </a:prstGeom>
        </p:spPr>
      </p:pic>
      <p:cxnSp>
        <p:nvCxnSpPr>
          <p:cNvPr id="3" name="直接箭头连接符 2"/>
          <p:cNvCxnSpPr/>
          <p:nvPr/>
        </p:nvCxnSpPr>
        <p:spPr>
          <a:xfrm>
            <a:off x="3054117" y="3870960"/>
            <a:ext cx="184554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619635" y="3501628"/>
            <a:ext cx="646331" cy="369332"/>
          </a:xfrm>
          <a:prstGeom prst="rect">
            <a:avLst/>
          </a:prstGeom>
          <a:noFill/>
        </p:spPr>
        <p:txBody>
          <a:bodyPr wrap="none" rtlCol="0">
            <a:spAutoFit/>
          </a:bodyPr>
          <a:lstStyle/>
          <a:p>
            <a:r>
              <a:rPr lang="zh-CN" altLang="en-US" dirty="0"/>
              <a:t>实现</a:t>
            </a:r>
            <a:endParaRPr lang="zh-CN" altLang="en-US" dirty="0"/>
          </a:p>
        </p:txBody>
      </p:sp>
      <p:cxnSp>
        <p:nvCxnSpPr>
          <p:cNvPr id="17" name="直接箭头连接符 16"/>
          <p:cNvCxnSpPr/>
          <p:nvPr/>
        </p:nvCxnSpPr>
        <p:spPr>
          <a:xfrm flipH="1" flipV="1">
            <a:off x="3054118" y="4498631"/>
            <a:ext cx="1845542" cy="63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607237" y="4502114"/>
            <a:ext cx="646331" cy="369332"/>
          </a:xfrm>
          <a:prstGeom prst="rect">
            <a:avLst/>
          </a:prstGeom>
          <a:noFill/>
        </p:spPr>
        <p:txBody>
          <a:bodyPr wrap="none" rtlCol="0">
            <a:spAutoFit/>
          </a:bodyPr>
          <a:lstStyle/>
          <a:p>
            <a:r>
              <a:rPr lang="zh-CN" altLang="en-US" dirty="0"/>
              <a:t>关注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并查集</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4619854"/>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并查集的实现</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代表元素</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我们不在意树形结构，只在意某个元素在哪个分组</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与其再对分组进行编号，不如直接从分组中选一个代表元素</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用代表元来标记一个</a:t>
            </a:r>
            <a:r>
              <a:rPr lang="zh-CN" altLang="en-US" b="1" kern="100" dirty="0">
                <a:latin typeface="Calibri" panose="020F0502020204030204" charset="0"/>
                <a:ea typeface="微软雅黑" panose="020B0503020204020204" pitchFamily="34" charset="-122"/>
                <a:cs typeface="Times New Roman" panose="02020603050405020304" pitchFamily="18" charset="0"/>
              </a:rPr>
              <a:t>组</a:t>
            </a:r>
            <a:endParaRPr lang="en-US" altLang="zh-CN" b="1" kern="100" dirty="0">
              <a:latin typeface="Calibri" panose="020F0502020204030204" charset="0"/>
              <a:ea typeface="微软雅黑" panose="020B0503020204020204" pitchFamily="34" charset="-122"/>
              <a:cs typeface="Times New Roman" panose="02020603050405020304" pitchFamily="18" charset="0"/>
            </a:endParaRPr>
          </a:p>
          <a:p>
            <a:pPr lvl="0">
              <a:lnSpc>
                <a:spcPct val="150000"/>
              </a:lnSpc>
              <a:spcAft>
                <a:spcPts val="0"/>
              </a:spcAft>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初始化</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指示</a:t>
            </a:r>
            <a:r>
              <a:rPr lang="en-US" altLang="zh-CN" kern="100" dirty="0">
                <a:latin typeface="Calibri" panose="020F0502020204030204" charset="0"/>
                <a:ea typeface="微软雅黑" panose="020B0503020204020204" pitchFamily="34" charset="-122"/>
                <a:cs typeface="Times New Roman" panose="02020603050405020304" pitchFamily="18" charset="0"/>
              </a:rPr>
              <a:t> n </a:t>
            </a:r>
            <a:r>
              <a:rPr lang="zh-CN" altLang="en-US" kern="100" dirty="0">
                <a:latin typeface="Calibri" panose="020F0502020204030204" charset="0"/>
                <a:ea typeface="微软雅黑" panose="020B0503020204020204" pitchFamily="34" charset="-122"/>
                <a:cs typeface="Times New Roman" panose="02020603050405020304" pitchFamily="18" charset="0"/>
              </a:rPr>
              <a:t>个孤立的元素，它们独自是一个分组</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所以初始化即标识代表元是它们自己本身</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lvl="2">
              <a:lnSpc>
                <a:spcPct val="150000"/>
              </a:lnSpc>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18052" y="5091140"/>
            <a:ext cx="3584967" cy="943072"/>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2"/>
          <a:stretch>
            <a:fillRect/>
          </a:stretch>
        </p:blipFill>
        <p:spPr>
          <a:xfrm>
            <a:off x="4394933" y="5004940"/>
            <a:ext cx="4310917" cy="11154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并查集</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5450851"/>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并查集的实现</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查询操作</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我们要查询一个节点所在的集合的编号（代表元的编号）</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一般来说，对于树形的结构，我们默认代表元是根</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因为它是所有节点的祖先（父亲的父亲的父亲的</a:t>
            </a:r>
            <a:r>
              <a:rPr lang="en-US" altLang="zh-CN" kern="100" dirty="0">
                <a:latin typeface="Calibri" panose="020F0502020204030204" charset="0"/>
                <a:ea typeface="微软雅黑" panose="020B0503020204020204" pitchFamily="34" charset="-122"/>
                <a:cs typeface="Times New Roman" panose="02020603050405020304" pitchFamily="18" charset="0"/>
              </a:rPr>
              <a:t>…</a:t>
            </a:r>
            <a:r>
              <a:rPr lang="zh-CN" altLang="en-US" kern="100" dirty="0">
                <a:latin typeface="Calibri" panose="020F0502020204030204" charset="0"/>
                <a:ea typeface="微软雅黑" panose="020B0503020204020204" pitchFamily="34" charset="-122"/>
                <a:cs typeface="Times New Roman" panose="02020603050405020304" pitchFamily="18" charset="0"/>
              </a:rPr>
              <a:t>父亲），我们可以顺着边往上找。</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复杂度？</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我们说过我们并不在意树形结构的信息，所以就算树形结构丢失也无妨 </a:t>
            </a:r>
            <a:r>
              <a:rPr lang="en-US" altLang="zh-CN" kern="100" dirty="0">
                <a:latin typeface="Calibri" panose="020F0502020204030204" charset="0"/>
                <a:ea typeface="微软雅黑" panose="020B0503020204020204" pitchFamily="34" charset="-122"/>
                <a:cs typeface="Times New Roman" panose="02020603050405020304" pitchFamily="18" charset="0"/>
              </a:rPr>
              <a:t>—— </a:t>
            </a:r>
            <a:r>
              <a:rPr lang="zh-CN" altLang="en-US" kern="100" dirty="0">
                <a:latin typeface="Calibri" panose="020F0502020204030204" charset="0"/>
                <a:ea typeface="微软雅黑" panose="020B0503020204020204" pitchFamily="34" charset="-122"/>
                <a:cs typeface="Times New Roman" panose="02020603050405020304" pitchFamily="18" charset="0"/>
              </a:rPr>
              <a:t>路径压缩</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lvl="2">
              <a:lnSpc>
                <a:spcPct val="150000"/>
              </a:lnSpc>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113115" y="3834567"/>
            <a:ext cx="4172551" cy="1304522"/>
          </a:xfrm>
          <a:prstGeom prst="rect">
            <a:avLst/>
          </a:prstGeom>
        </p:spPr>
      </p:pic>
      <p:pic>
        <p:nvPicPr>
          <p:cNvPr id="4" name="图片 3"/>
          <p:cNvPicPr>
            <a:picLocks noChangeAspect="1"/>
          </p:cNvPicPr>
          <p:nvPr/>
        </p:nvPicPr>
        <p:blipFill>
          <a:blip r:embed="rId2"/>
          <a:stretch>
            <a:fillRect/>
          </a:stretch>
        </p:blipFill>
        <p:spPr>
          <a:xfrm>
            <a:off x="614794" y="3834567"/>
            <a:ext cx="1036410" cy="1021168"/>
          </a:xfrm>
          <a:prstGeom prst="rect">
            <a:avLst/>
          </a:prstGeom>
        </p:spPr>
      </p:pic>
      <p:pic>
        <p:nvPicPr>
          <p:cNvPr id="5" name="图片 4"/>
          <p:cNvPicPr>
            <a:picLocks noChangeAspect="1"/>
          </p:cNvPicPr>
          <p:nvPr/>
        </p:nvPicPr>
        <p:blipFill>
          <a:blip r:embed="rId3"/>
          <a:stretch>
            <a:fillRect/>
          </a:stretch>
        </p:blipFill>
        <p:spPr>
          <a:xfrm>
            <a:off x="2832030" y="3671417"/>
            <a:ext cx="662997" cy="16308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并查集</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2126864"/>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并查集的实现</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路径压缩</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为了降低查询的复杂度，丢弃节点间的关系</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en-US" altLang="zh-CN" kern="100" dirty="0">
                <a:latin typeface="Calibri" panose="020F0502020204030204" charset="0"/>
                <a:ea typeface="微软雅黑" panose="020B0503020204020204" pitchFamily="34" charset="-122"/>
                <a:cs typeface="Times New Roman" panose="02020603050405020304" pitchFamily="18" charset="0"/>
              </a:rPr>
              <a:t>—— </a:t>
            </a:r>
            <a:r>
              <a:rPr lang="zh-CN" altLang="en-US" kern="100" dirty="0">
                <a:latin typeface="Calibri" panose="020F0502020204030204" charset="0"/>
                <a:ea typeface="微软雅黑" panose="020B0503020204020204" pitchFamily="34" charset="-122"/>
                <a:cs typeface="Times New Roman" panose="02020603050405020304" pitchFamily="18" charset="0"/>
              </a:rPr>
              <a:t>把自己直接挂在根节点下</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lvl="2">
              <a:lnSpc>
                <a:spcPct val="150000"/>
              </a:lnSpc>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5544671" y="2369925"/>
            <a:ext cx="2962770" cy="2118149"/>
          </a:xfrm>
          <a:prstGeom prst="rect">
            <a:avLst/>
          </a:prstGeom>
          <a:ln>
            <a:noFill/>
          </a:ln>
          <a:effectLst>
            <a:outerShdw blurRad="190500" algn="tl" rotWithShape="0">
              <a:srgbClr val="000000">
                <a:alpha val="70000"/>
              </a:srgbClr>
            </a:outerShdw>
          </a:effectLst>
        </p:spPr>
      </p:pic>
      <p:pic>
        <p:nvPicPr>
          <p:cNvPr id="8" name="图片 7"/>
          <p:cNvPicPr>
            <a:picLocks noChangeAspect="1"/>
          </p:cNvPicPr>
          <p:nvPr/>
        </p:nvPicPr>
        <p:blipFill>
          <a:blip r:embed="rId2"/>
          <a:stretch>
            <a:fillRect/>
          </a:stretch>
        </p:blipFill>
        <p:spPr>
          <a:xfrm>
            <a:off x="832161" y="4736353"/>
            <a:ext cx="7256254" cy="1791668"/>
          </a:xfrm>
          <a:prstGeom prst="rect">
            <a:avLst/>
          </a:prstGeom>
        </p:spPr>
      </p:pic>
      <p:sp>
        <p:nvSpPr>
          <p:cNvPr id="2" name="文本框 1"/>
          <p:cNvSpPr txBox="1"/>
          <p:nvPr/>
        </p:nvSpPr>
        <p:spPr>
          <a:xfrm>
            <a:off x="693420" y="4197985"/>
            <a:ext cx="4471670" cy="368300"/>
          </a:xfrm>
          <a:prstGeom prst="rect">
            <a:avLst/>
          </a:prstGeom>
          <a:noFill/>
        </p:spPr>
        <p:txBody>
          <a:bodyPr wrap="square" rtlCol="0">
            <a:spAutoFit/>
          </a:bodyPr>
          <a:p>
            <a:r>
              <a:rPr lang="zh-CN" altLang="en-US"/>
              <a:t>路径压缩的</a:t>
            </a:r>
            <a:r>
              <a:rPr lang="zh-CN" altLang="en-US"/>
              <a:t>实现</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并查集</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1711366"/>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并查集的实现</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合并</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把一个分组的根挂到另一个分组的根即可</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1257300" lvl="2"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628650" y="2839542"/>
            <a:ext cx="2712955" cy="975445"/>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2"/>
          <a:stretch>
            <a:fillRect/>
          </a:stretch>
        </p:blipFill>
        <p:spPr>
          <a:xfrm>
            <a:off x="4979363" y="2527450"/>
            <a:ext cx="3535986" cy="1554615"/>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3"/>
          <a:stretch>
            <a:fillRect/>
          </a:stretch>
        </p:blipFill>
        <p:spPr>
          <a:xfrm>
            <a:off x="1385829" y="4290368"/>
            <a:ext cx="6063966" cy="1554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并查集</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4203074"/>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并查集的复杂度</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有兴趣可以去了解 </a:t>
            </a:r>
            <a:r>
              <a:rPr lang="en-US" altLang="zh-CN" kern="100" dirty="0">
                <a:latin typeface="Calibri" panose="020F0502020204030204" charset="0"/>
                <a:ea typeface="微软雅黑" panose="020B0503020204020204" pitchFamily="34" charset="-122"/>
                <a:cs typeface="Times New Roman" panose="02020603050405020304" pitchFamily="18" charset="0"/>
              </a:rPr>
              <a:t>Ackermann </a:t>
            </a:r>
            <a:r>
              <a:rPr lang="zh-CN" altLang="en-US" kern="100" dirty="0">
                <a:latin typeface="Calibri" panose="020F0502020204030204" charset="0"/>
                <a:ea typeface="微软雅黑" panose="020B0503020204020204" pitchFamily="34" charset="-122"/>
                <a:cs typeface="Times New Roman" panose="02020603050405020304" pitchFamily="18" charset="0"/>
              </a:rPr>
              <a:t>函数，及其反函数 </a:t>
            </a:r>
            <a:r>
              <a:rPr lang="en-US" altLang="zh-CN" kern="100" dirty="0">
                <a:latin typeface="Calibri" panose="020F0502020204030204" charset="0"/>
                <a:ea typeface="微软雅黑" panose="020B0503020204020204" pitchFamily="34" charset="-122"/>
                <a:cs typeface="Times New Roman" panose="02020603050405020304" pitchFamily="18" charset="0"/>
              </a:rPr>
              <a:t>α(n)</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路径压缩</a:t>
            </a:r>
            <a:r>
              <a:rPr lang="en-US" altLang="zh-CN" kern="100" dirty="0">
                <a:latin typeface="Calibri" panose="020F0502020204030204" charset="0"/>
                <a:ea typeface="微软雅黑" panose="020B0503020204020204" pitchFamily="34" charset="-122"/>
                <a:cs typeface="Times New Roman" panose="02020603050405020304" pitchFamily="18" charset="0"/>
              </a:rPr>
              <a:t>+</a:t>
            </a:r>
            <a:r>
              <a:rPr lang="zh-CN" altLang="en-US" kern="100" dirty="0">
                <a:latin typeface="Calibri" panose="020F0502020204030204" charset="0"/>
                <a:ea typeface="微软雅黑" panose="020B0503020204020204" pitchFamily="34" charset="-122"/>
                <a:cs typeface="Times New Roman" panose="02020603050405020304" pitchFamily="18" charset="0"/>
              </a:rPr>
              <a:t>启发式合并的并查集的复杂度是 </a:t>
            </a:r>
            <a:r>
              <a:rPr lang="en-US" altLang="zh-CN" kern="100" dirty="0">
                <a:latin typeface="Calibri" panose="020F0502020204030204" charset="0"/>
                <a:ea typeface="微软雅黑" panose="020B0503020204020204" pitchFamily="34" charset="-122"/>
                <a:cs typeface="Times New Roman" panose="02020603050405020304" pitchFamily="18" charset="0"/>
              </a:rPr>
              <a:t>O(α(n))</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你可以简单记为 </a:t>
            </a:r>
            <a:r>
              <a:rPr lang="en-US" altLang="zh-CN" kern="100" dirty="0">
                <a:latin typeface="Calibri" panose="020F0502020204030204" charset="0"/>
                <a:ea typeface="微软雅黑" panose="020B0503020204020204" pitchFamily="34" charset="-122"/>
                <a:cs typeface="Times New Roman" panose="02020603050405020304" pitchFamily="18" charset="0"/>
              </a:rPr>
              <a:t>——</a:t>
            </a:r>
            <a:r>
              <a:rPr lang="zh-CN" altLang="en-US" kern="100" dirty="0">
                <a:latin typeface="Calibri" panose="020F0502020204030204" charset="0"/>
                <a:ea typeface="微软雅黑" panose="020B0503020204020204" pitchFamily="34" charset="-122"/>
                <a:cs typeface="Times New Roman" panose="02020603050405020304" pitchFamily="18" charset="0"/>
              </a:rPr>
              <a:t>“</a:t>
            </a:r>
            <a:r>
              <a:rPr lang="en-US" altLang="zh-CN" kern="100" dirty="0">
                <a:latin typeface="Calibri" panose="020F0502020204030204" charset="0"/>
                <a:ea typeface="微软雅黑" panose="020B0503020204020204" pitchFamily="34" charset="-122"/>
                <a:cs typeface="Times New Roman" panose="02020603050405020304" pitchFamily="18" charset="0"/>
              </a:rPr>
              <a:t>O(4)</a:t>
            </a:r>
            <a:r>
              <a:rPr lang="zh-CN" altLang="en-US" kern="100" dirty="0">
                <a:latin typeface="Calibri" panose="020F0502020204030204" charset="0"/>
                <a:ea typeface="微软雅黑" panose="020B0503020204020204" pitchFamily="34" charset="-122"/>
                <a:cs typeface="Times New Roman" panose="02020603050405020304" pitchFamily="18" charset="0"/>
              </a:rPr>
              <a:t>”</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并查集本身的性质可以用于解决一些简单问题（作业），或者作为复杂问题解决的辅助</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然后我们需要用并查集是因为要讲 </a:t>
            </a:r>
            <a:r>
              <a:rPr lang="en-US" altLang="zh-CN" kern="100" dirty="0">
                <a:latin typeface="Calibri" panose="020F0502020204030204" charset="0"/>
                <a:ea typeface="微软雅黑" panose="020B0503020204020204" pitchFamily="34" charset="-122"/>
                <a:cs typeface="Times New Roman" panose="02020603050405020304" pitchFamily="18" charset="0"/>
              </a:rPr>
              <a:t>—— Kruskal </a:t>
            </a:r>
            <a:r>
              <a:rPr lang="zh-CN" altLang="en-US" kern="100" dirty="0">
                <a:latin typeface="Calibri" panose="020F0502020204030204" charset="0"/>
                <a:ea typeface="微软雅黑" panose="020B0503020204020204" pitchFamily="34" charset="-122"/>
                <a:cs typeface="Times New Roman" panose="02020603050405020304" pitchFamily="18" charset="0"/>
              </a:rPr>
              <a:t>最小生成树</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并查集</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10" name="矩形 9"/>
          <p:cNvSpPr/>
          <p:nvPr/>
        </p:nvSpPr>
        <p:spPr>
          <a:xfrm>
            <a:off x="438150" y="1092220"/>
            <a:ext cx="8267700" cy="4203074"/>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现在有 </a:t>
            </a:r>
            <a:r>
              <a:rPr lang="en-US" altLang="zh-CN" kern="100" dirty="0">
                <a:latin typeface="Calibri" panose="020F0502020204030204" charset="0"/>
                <a:ea typeface="微软雅黑" panose="020B0503020204020204" pitchFamily="34" charset="-122"/>
                <a:cs typeface="Times New Roman" panose="02020603050405020304" pitchFamily="18" charset="0"/>
              </a:rPr>
              <a:t>n </a:t>
            </a:r>
            <a:r>
              <a:rPr lang="zh-CN" altLang="en-US" kern="100" dirty="0">
                <a:latin typeface="Calibri" panose="020F0502020204030204" charset="0"/>
                <a:ea typeface="微软雅黑" panose="020B0503020204020204" pitchFamily="34" charset="-122"/>
                <a:cs typeface="Times New Roman" panose="02020603050405020304" pitchFamily="18" charset="0"/>
              </a:rPr>
              <a:t>个学生，每个学生有标号，</a:t>
            </a:r>
            <a:r>
              <a:rPr lang="en-US" altLang="zh-CN" kern="100" dirty="0">
                <a:latin typeface="Calibri" panose="020F0502020204030204" charset="0"/>
                <a:ea typeface="微软雅黑" panose="020B0503020204020204" pitchFamily="34" charset="-122"/>
                <a:cs typeface="Times New Roman" panose="02020603050405020304" pitchFamily="18" charset="0"/>
              </a:rPr>
              <a:t>m</a:t>
            </a:r>
            <a:r>
              <a:rPr lang="zh-CN" altLang="en-US" kern="100" dirty="0">
                <a:latin typeface="Calibri" panose="020F0502020204030204" charset="0"/>
                <a:ea typeface="微软雅黑" panose="020B0503020204020204" pitchFamily="34" charset="-122"/>
                <a:cs typeface="Times New Roman" panose="02020603050405020304" pitchFamily="18" charset="0"/>
              </a:rPr>
              <a:t>个团体，现在告知每一个团体中的学生标号。</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现在</a:t>
            </a:r>
            <a:r>
              <a:rPr lang="en-US" altLang="zh-CN" kern="100" dirty="0">
                <a:latin typeface="Calibri" panose="020F0502020204030204" charset="0"/>
                <a:ea typeface="微软雅黑" panose="020B0503020204020204" pitchFamily="34" charset="-122"/>
                <a:cs typeface="Times New Roman" panose="02020603050405020304" pitchFamily="18" charset="0"/>
              </a:rPr>
              <a:t>1</a:t>
            </a:r>
            <a:r>
              <a:rPr lang="zh-CN" altLang="en-US" kern="100" dirty="0">
                <a:latin typeface="Calibri" panose="020F0502020204030204" charset="0"/>
                <a:ea typeface="微软雅黑" panose="020B0503020204020204" pitchFamily="34" charset="-122"/>
                <a:cs typeface="Times New Roman" panose="02020603050405020304" pitchFamily="18" charset="0"/>
              </a:rPr>
              <a:t>号同学知道一个小秘密，他会告诉他所在的每一个团体中的成员。接下来每一个得知秘密的同学，也会告诉他所在的每一个团体中的成员。</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输出知道这个秘密的人数。</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直接构建并查集，将每一个团体中的学生放在一个并查集里，最后输出与</a:t>
            </a:r>
            <a:r>
              <a:rPr lang="en-US" altLang="zh-CN" kern="100" dirty="0">
                <a:latin typeface="Calibri" panose="020F0502020204030204" charset="0"/>
                <a:ea typeface="微软雅黑" panose="020B0503020204020204" pitchFamily="34" charset="-122"/>
                <a:cs typeface="Times New Roman" panose="02020603050405020304" pitchFamily="18" charset="0"/>
              </a:rPr>
              <a:t> 1 </a:t>
            </a:r>
            <a:r>
              <a:rPr lang="zh-CN" altLang="en-US" kern="100" dirty="0">
                <a:latin typeface="Calibri" panose="020F0502020204030204" charset="0"/>
                <a:ea typeface="微软雅黑" panose="020B0503020204020204" pitchFamily="34" charset="-122"/>
                <a:cs typeface="Times New Roman" panose="02020603050405020304" pitchFamily="18" charset="0"/>
              </a:rPr>
              <a:t>在同一个并查集中的学生标号。</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6" y="-54237"/>
            <a:ext cx="9179116" cy="4604972"/>
          </a:xfrm>
          <a:prstGeom prst="rect">
            <a:avLst/>
          </a:prstGeom>
        </p:spPr>
      </p:pic>
      <p:grpSp>
        <p:nvGrpSpPr>
          <p:cNvPr id="4" name="组合 3"/>
          <p:cNvGrpSpPr/>
          <p:nvPr/>
        </p:nvGrpSpPr>
        <p:grpSpPr>
          <a:xfrm>
            <a:off x="802881" y="3220887"/>
            <a:ext cx="7648586" cy="2501388"/>
            <a:chOff x="1200150" y="3107981"/>
            <a:chExt cx="9791700" cy="3289170"/>
          </a:xfrm>
        </p:grpSpPr>
        <p:sp>
          <p:nvSpPr>
            <p:cNvPr id="5" name="矩形: 圆角 4"/>
            <p:cNvSpPr/>
            <p:nvPr/>
          </p:nvSpPr>
          <p:spPr>
            <a:xfrm>
              <a:off x="1664486" y="3107981"/>
              <a:ext cx="8945408" cy="3174172"/>
            </a:xfrm>
            <a:prstGeom prst="roundRect">
              <a:avLst>
                <a:gd name="adj" fmla="val 320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矩形: 圆角 5"/>
            <p:cNvSpPr/>
            <p:nvPr/>
          </p:nvSpPr>
          <p:spPr>
            <a:xfrm>
              <a:off x="1463942" y="3222979"/>
              <a:ext cx="9346497" cy="3174172"/>
            </a:xfrm>
            <a:prstGeom prst="roundRect">
              <a:avLst>
                <a:gd name="adj" fmla="val 3205"/>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矩形: 圆角 6"/>
            <p:cNvSpPr/>
            <p:nvPr/>
          </p:nvSpPr>
          <p:spPr>
            <a:xfrm>
              <a:off x="1200150" y="3365257"/>
              <a:ext cx="9791700" cy="2757614"/>
            </a:xfrm>
            <a:prstGeom prst="roundRect">
              <a:avLst>
                <a:gd name="adj" fmla="val 3205"/>
              </a:avLst>
            </a:prstGeom>
            <a:gradFill flip="none" rotWithShape="1">
              <a:gsLst>
                <a:gs pos="0">
                  <a:schemeClr val="bg1"/>
                </a:gs>
                <a:gs pos="100000">
                  <a:srgbClr val="F8F8F8"/>
                </a:gs>
              </a:gsLst>
              <a:lin ang="5400000" scaled="1"/>
              <a:tileRect/>
            </a:gradFill>
            <a:ln>
              <a:no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72000" rIns="540000" bIns="72000" numCol="1" spcCol="0" rtlCol="0" fromWordArt="0" anchor="ctr" anchorCtr="0" forceAA="0" compatLnSpc="1">
              <a:noAutofit/>
            </a:bodyPr>
            <a:lstStyle/>
            <a:p>
              <a:pPr indent="457200">
                <a:lnSpc>
                  <a:spcPct val="120000"/>
                </a:lnSpc>
              </a:pPr>
              <a:endParaRPr lang="zh-CN" altLang="en-US" sz="2400" dirty="0">
                <a:solidFill>
                  <a:schemeClr val="tx1"/>
                </a:solidFill>
                <a:cs typeface="+mn-ea"/>
                <a:sym typeface="+mn-lt"/>
              </a:endParaRPr>
            </a:p>
          </p:txBody>
        </p:sp>
      </p:grpSp>
      <p:sp>
        <p:nvSpPr>
          <p:cNvPr id="9" name="标题 74"/>
          <p:cNvSpPr>
            <a:spLocks noGrp="1"/>
          </p:cNvSpPr>
          <p:nvPr>
            <p:ph type="title"/>
          </p:nvPr>
        </p:nvSpPr>
        <p:spPr>
          <a:xfrm>
            <a:off x="3288169" y="4161391"/>
            <a:ext cx="3044051" cy="670536"/>
          </a:xfrm>
        </p:spPr>
        <p:txBody>
          <a:bodyPr>
            <a:normAutofit fontScale="90000"/>
          </a:bodyPr>
          <a:lstStyle/>
          <a:p>
            <a:pPr algn="dist"/>
            <a:r>
              <a:rPr lang="zh-CN" altLang="en-US" sz="3600" dirty="0">
                <a:latin typeface="微软雅黑" panose="020B0503020204020204" pitchFamily="34" charset="-122"/>
                <a:ea typeface="微软雅黑" panose="020B0503020204020204" pitchFamily="34" charset="-122"/>
              </a:rPr>
              <a:t>最小生成树</a:t>
            </a:r>
            <a:br>
              <a:rPr lang="en-US" altLang="zh-CN" sz="3600" dirty="0">
                <a:latin typeface="微软雅黑" panose="020B0503020204020204" pitchFamily="34" charset="-122"/>
                <a:ea typeface="微软雅黑" panose="020B0503020204020204" pitchFamily="34" charset="-122"/>
              </a:rPr>
            </a:br>
            <a:r>
              <a:rPr lang="en-US" altLang="zh-CN" sz="220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Minimum spanning tree</a:t>
            </a:r>
            <a:endParaRPr lang="zh-CN" altLang="en-US" sz="3600" dirty="0">
              <a:solidFill>
                <a:schemeClr val="bg1">
                  <a:lumMod val="75000"/>
                </a:schemeClr>
              </a:solidFill>
              <a:latin typeface="微软雅黑" panose="020B0503020204020204" pitchFamily="34" charset="-122"/>
              <a:ea typeface="微软雅黑" panose="020B0503020204020204" pitchFamily="34" charset="-122"/>
            </a:endParaRPr>
          </a:p>
        </p:txBody>
      </p:sp>
      <p:graphicFrame>
        <p:nvGraphicFramePr>
          <p:cNvPr id="10" name="图表 9"/>
          <p:cNvGraphicFramePr/>
          <p:nvPr/>
        </p:nvGraphicFramePr>
        <p:xfrm>
          <a:off x="1381564" y="3754945"/>
          <a:ext cx="2179863" cy="1272888"/>
        </p:xfrm>
        <a:graphic>
          <a:graphicData uri="http://schemas.openxmlformats.org/drawingml/2006/chart">
            <c:chart xmlns:c="http://schemas.openxmlformats.org/drawingml/2006/chart" xmlns:r="http://schemas.openxmlformats.org/officeDocument/2006/relationships" r:id="rId1"/>
          </a:graphicData>
        </a:graphic>
      </p:graphicFrame>
      <p:grpSp>
        <p:nvGrpSpPr>
          <p:cNvPr id="12"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7823002" y="73858"/>
            <a:ext cx="1228130" cy="313031"/>
            <a:chOff x="2866708" y="2481344"/>
            <a:chExt cx="6458593" cy="1879440"/>
          </a:xfrm>
          <a:solidFill>
            <a:schemeClr val="bg1"/>
          </a:solidFill>
        </p:grpSpPr>
        <p:grpSp>
          <p:nvGrpSpPr>
            <p:cNvPr id="16" name="ïSļïdè"/>
            <p:cNvGrpSpPr/>
            <p:nvPr/>
          </p:nvGrpSpPr>
          <p:grpSpPr>
            <a:xfrm>
              <a:off x="2866708" y="2604783"/>
              <a:ext cx="1724148" cy="1756001"/>
              <a:chOff x="4810125" y="3095626"/>
              <a:chExt cx="687388" cy="700088"/>
            </a:xfrm>
            <a:grpFill/>
          </p:grpSpPr>
          <p:sp>
            <p:nvSpPr>
              <p:cNvPr id="46" name="íşḷidê"/>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7" name="íSľïdé"/>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8" name="ïslíḋê"/>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9" name="işļïḍ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0" name="í$ļîḓ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1" name="íşļíḑè"/>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2" name="î$1îḋé"/>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3" name="isļi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4" name="íşḷíďè"/>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5" name="ïṩľíḓê"/>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6" name="íšlïḑe"/>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7" name="iṥļïḓ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8" name="îṩḷïḓè"/>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9" name="ïśḻïdê"/>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0" name="ïSḻí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1" name="ïsľíḋè"/>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2" name="iśļíd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3" name="iṥlïḑé"/>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4" name="îṧḷiḑé"/>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5" name="ïṣḷîďé"/>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6" name="iṧḻîďé"/>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solidFill>
                    <a:schemeClr val="bg1"/>
                  </a:solidFill>
                </a:endParaRPr>
              </a:p>
            </p:txBody>
          </p:sp>
          <p:sp>
            <p:nvSpPr>
              <p:cNvPr id="67" name="îṡ1íḓ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8" name="ïṩliḑé"/>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9" name="îSľíḓê"/>
              <p:cNvSpPr/>
              <p:nvPr/>
            </p:nvSpPr>
            <p:spPr bwMode="auto">
              <a:xfrm>
                <a:off x="5207000" y="3162301"/>
                <a:ext cx="85725" cy="39688"/>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0" name="íṧļïḋé"/>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1" name="îŝľiḋe"/>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2" name="ïṣļîḋe"/>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3" name="ís1íḋe"/>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4" name="íṧḻiďê"/>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5" name="iŝ1iḋ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6" name="iṣ1íḓê"/>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7" name="iŝliḍe"/>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8" name="iSḷid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7" name="íśľïďê"/>
            <p:cNvGrpSpPr/>
            <p:nvPr/>
          </p:nvGrpSpPr>
          <p:grpSpPr>
            <a:xfrm>
              <a:off x="5156287" y="2481344"/>
              <a:ext cx="4169014" cy="1469307"/>
              <a:chOff x="5722938" y="3046413"/>
              <a:chExt cx="1662113" cy="585788"/>
            </a:xfrm>
            <a:grpFill/>
          </p:grpSpPr>
          <p:sp>
            <p:nvSpPr>
              <p:cNvPr id="38" name="îSľíḑè"/>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9" name="îṥḻîďé"/>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0" name="iṣľíḍ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1" name="iSlidé"/>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2" name="ïśľïdê"/>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3" name="išḷíḍ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4" name="îṣḻîḓè"/>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5" name="iṣḷîḓé"/>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8" name="ïṩ1îḑé"/>
            <p:cNvGrpSpPr/>
            <p:nvPr/>
          </p:nvGrpSpPr>
          <p:grpSpPr>
            <a:xfrm>
              <a:off x="5112548" y="4078070"/>
              <a:ext cx="4180976" cy="274494"/>
              <a:chOff x="5705475" y="3682999"/>
              <a:chExt cx="1666875" cy="109436"/>
            </a:xfrm>
            <a:grpFill/>
          </p:grpSpPr>
          <p:sp>
            <p:nvSpPr>
              <p:cNvPr id="19" name="îṣḷidê"/>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 name="íṣḻïḑ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 name="iṧľiḍe"/>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 name="ïšliḓê"/>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3" name="îṥlïďé"/>
              <p:cNvSpPr/>
              <p:nvPr/>
            </p:nvSpPr>
            <p:spPr bwMode="auto">
              <a:xfrm>
                <a:off x="6069014" y="3682999"/>
                <a:ext cx="95855" cy="109436"/>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4" name="ï$ľîḋè"/>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5" name="išḷîďê"/>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6" name="íŝḻîḑê"/>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7" name="ïs1îḓê"/>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9" name="îṩḷídè"/>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0" name="ïśľiďé"/>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1" name="í$ḻíďe"/>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2" name="ïs1íd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3" name="í$ļíḋ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4" name="îśľídè"/>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6" name="işḷîḑe"/>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7" name="íṧlîḍé"/>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sp>
        <p:nvSpPr>
          <p:cNvPr id="79" name="椭圆 78"/>
          <p:cNvSpPr/>
          <p:nvPr/>
        </p:nvSpPr>
        <p:spPr>
          <a:xfrm>
            <a:off x="1977651" y="4001128"/>
            <a:ext cx="915754" cy="927974"/>
          </a:xfrm>
          <a:prstGeom prst="ellipse">
            <a:avLst/>
          </a:prstGeom>
          <a:solidFill>
            <a:srgbClr val="F04049"/>
          </a:solidFill>
          <a:ln>
            <a:noFill/>
          </a:ln>
          <a:effectLst>
            <a:outerShdw blurRad="101600" dist="38100" dir="5400000" algn="t" rotWithShape="0">
              <a:schemeClr val="bg2">
                <a:lumMod val="50000"/>
                <a:alpha val="40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r>
              <a:rPr lang="en-US" altLang="zh-CN" sz="5400" b="1" dirty="0">
                <a:solidFill>
                  <a:schemeClr val="bg1"/>
                </a:solidFill>
                <a:effectLst>
                  <a:innerShdw blurRad="127000">
                    <a:schemeClr val="bg1">
                      <a:lumMod val="50000"/>
                      <a:alpha val="85000"/>
                    </a:schemeClr>
                  </a:innerShdw>
                </a:effectLst>
                <a:cs typeface="+mn-ea"/>
                <a:sym typeface="+mn-lt"/>
              </a:rPr>
              <a:t>5</a:t>
            </a:r>
            <a:endParaRPr lang="zh-CN" altLang="en-US" sz="5400" b="1" dirty="0">
              <a:solidFill>
                <a:schemeClr val="bg1"/>
              </a:solidFill>
              <a:effectLst>
                <a:innerShdw blurRad="127000">
                  <a:schemeClr val="bg1">
                    <a:lumMod val="50000"/>
                    <a:alpha val="85000"/>
                  </a:schemeClr>
                </a:innerShdw>
              </a:effectLst>
              <a:cs typeface="+mn-ea"/>
              <a:sym typeface="+mn-lt"/>
            </a:endParaRPr>
          </a:p>
        </p:txBody>
      </p:sp>
      <p:sp>
        <p:nvSpPr>
          <p:cNvPr id="2" name="灯片编号占位符 1"/>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latin typeface="微软雅黑" panose="020B0503020204020204" pitchFamily="34" charset="-122"/>
                <a:ea typeface="微软雅黑" panose="020B0503020204020204" pitchFamily="34" charset="-122"/>
              </a:rPr>
              <a:t>图的存储</a:t>
            </a:r>
            <a:r>
              <a:rPr lang="zh-CN" altLang="en-US" sz="1400" b="1" dirty="0">
                <a:solidFill>
                  <a:schemeClr val="tx1"/>
                </a:solidFill>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图的遍历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并查集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最小生成树 </a:t>
            </a:r>
            <a:r>
              <a:rPr lang="en-US" altLang="zh-CN" sz="1400" b="1" dirty="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总结</a:t>
            </a:r>
            <a:r>
              <a:rPr lang="en-US" altLang="zh-CN" sz="1400" b="1" dirty="0">
                <a:latin typeface="微软雅黑" panose="020B0503020204020204" pitchFamily="34" charset="-122"/>
                <a:ea typeface="微软雅黑" panose="020B0503020204020204" pitchFamily="34" charset="-122"/>
              </a:rPr>
              <a:t>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课程大纲</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pic>
        <p:nvPicPr>
          <p:cNvPr id="4" name="图片 3" descr="地图上有字&#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0419" y="1092220"/>
            <a:ext cx="5363161" cy="528880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a:t>
            </a:r>
            <a:r>
              <a:rPr lang="zh-CN" altLang="en-US" sz="1400" b="1" dirty="0">
                <a:solidFill>
                  <a:schemeClr val="bg1"/>
                </a:solidFill>
                <a:latin typeface="微软雅黑" panose="020B0503020204020204" pitchFamily="34" charset="-122"/>
                <a:ea typeface="微软雅黑" panose="020B0503020204020204" pitchFamily="34" charset="-122"/>
              </a:rPr>
              <a:t>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5302862"/>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en-US" altLang="zh-CN" kern="100" dirty="0">
                <a:latin typeface="Calibri" panose="020F0502020204030204" charset="0"/>
                <a:ea typeface="微软雅黑" panose="020B0503020204020204" pitchFamily="34" charset="-122"/>
                <a:cs typeface="Times New Roman" panose="02020603050405020304" pitchFamily="18" charset="0"/>
              </a:rPr>
              <a:t>Kruskal</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一句话 </a:t>
            </a:r>
            <a:r>
              <a:rPr lang="en-US" altLang="zh-CN" kern="100" dirty="0">
                <a:latin typeface="Calibri" panose="020F0502020204030204" charset="0"/>
                <a:ea typeface="微软雅黑" panose="020B0503020204020204" pitchFamily="34" charset="-122"/>
                <a:cs typeface="Times New Roman" panose="02020603050405020304" pitchFamily="18" charset="0"/>
              </a:rPr>
              <a:t>——</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a:lnSpc>
                <a:spcPct val="150000"/>
              </a:lnSpc>
            </a:pPr>
            <a:r>
              <a:rPr lang="en-US" altLang="zh-CN" sz="2200" kern="100" dirty="0">
                <a:solidFill>
                  <a:srgbClr val="FF0000"/>
                </a:solidFill>
                <a:latin typeface="Calibri" panose="020F0502020204030204" charset="0"/>
                <a:ea typeface="微软雅黑" panose="020B0503020204020204" pitchFamily="34" charset="-122"/>
                <a:cs typeface="Times New Roman" panose="02020603050405020304" pitchFamily="18" charset="0"/>
              </a:rPr>
              <a:t>     </a:t>
            </a:r>
            <a:endParaRPr lang="en-US" altLang="zh-CN" sz="2200"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r>
              <a:rPr lang="en-US" altLang="zh-CN" sz="2200" kern="100" dirty="0">
                <a:solidFill>
                  <a:srgbClr val="FF0000"/>
                </a:solidFill>
                <a:latin typeface="Calibri" panose="020F0502020204030204" charset="0"/>
                <a:ea typeface="微软雅黑" panose="020B0503020204020204" pitchFamily="34" charset="-122"/>
                <a:cs typeface="Times New Roman" panose="02020603050405020304" pitchFamily="18" charset="0"/>
              </a:rPr>
              <a:t>  </a:t>
            </a:r>
            <a:r>
              <a:rPr lang="zh-CN" altLang="en-US" sz="2200" kern="100" dirty="0">
                <a:solidFill>
                  <a:srgbClr val="FF0000"/>
                </a:solidFill>
                <a:latin typeface="Calibri" panose="020F0502020204030204" charset="0"/>
                <a:ea typeface="微软雅黑" panose="020B0503020204020204" pitchFamily="34" charset="-122"/>
                <a:cs typeface="Times New Roman" panose="02020603050405020304" pitchFamily="18" charset="0"/>
              </a:rPr>
              <a:t>“每次贪心地尝试将图中最小的非树边标记为树边，非法则跳过”</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将全部边按照权值由小到大排序。</a:t>
            </a:r>
            <a:endParaRPr lang="zh-CN" altLang="en-US"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按顺序（边权由小到大的顺序）考虑每条边，只要这条边和我们已经选择的边不构成圈，就保留这条边，否则放弃这条边。</a:t>
            </a:r>
            <a:endParaRPr lang="zh-CN" altLang="en-US"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成功选择</a:t>
            </a:r>
            <a:r>
              <a:rPr lang="en-US" altLang="zh-CN" kern="100" dirty="0">
                <a:latin typeface="Calibri" panose="020F0502020204030204" charset="0"/>
                <a:ea typeface="微软雅黑" panose="020B0503020204020204" pitchFamily="34" charset="-122"/>
                <a:cs typeface="Times New Roman" panose="02020603050405020304" pitchFamily="18" charset="0"/>
              </a:rPr>
              <a:t>(n-1)</a:t>
            </a:r>
            <a:r>
              <a:rPr lang="zh-CN" altLang="en-US" kern="100" dirty="0">
                <a:latin typeface="Calibri" panose="020F0502020204030204" charset="0"/>
                <a:ea typeface="微软雅黑" panose="020B0503020204020204" pitchFamily="34" charset="-122"/>
                <a:cs typeface="Times New Roman" panose="02020603050405020304" pitchFamily="18" charset="0"/>
              </a:rPr>
              <a:t>条边后，形成一棵最小生成树，当然如果算法无法选择出</a:t>
            </a:r>
            <a:r>
              <a:rPr lang="en-US" altLang="zh-CN" kern="100" dirty="0">
                <a:latin typeface="Calibri" panose="020F0502020204030204" charset="0"/>
                <a:ea typeface="微软雅黑" panose="020B0503020204020204" pitchFamily="34" charset="-122"/>
                <a:cs typeface="Times New Roman" panose="02020603050405020304" pitchFamily="18" charset="0"/>
              </a:rPr>
              <a:t>(n-1)</a:t>
            </a:r>
            <a:r>
              <a:rPr lang="zh-CN" altLang="en-US" kern="100" dirty="0">
                <a:latin typeface="Calibri" panose="020F0502020204030204" charset="0"/>
                <a:ea typeface="微软雅黑" panose="020B0503020204020204" pitchFamily="34" charset="-122"/>
                <a:cs typeface="Times New Roman" panose="02020603050405020304" pitchFamily="18" charset="0"/>
              </a:rPr>
              <a:t>条边，则说明原图不连通。</a:t>
            </a:r>
            <a:endParaRPr lang="zh-CN" altLang="en-US"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a:lnSpc>
                <a:spcPct val="150000"/>
              </a:lnSpc>
            </a:pPr>
            <a:r>
              <a:rPr lang="en-US" altLang="zh-CN" sz="2200" kern="100" dirty="0">
                <a:solidFill>
                  <a:srgbClr val="FF0000"/>
                </a:solidFill>
                <a:latin typeface="Calibri" panose="020F0502020204030204" charset="0"/>
                <a:ea typeface="微软雅黑" panose="020B0503020204020204" pitchFamily="34" charset="-122"/>
                <a:cs typeface="Times New Roman" panose="02020603050405020304" pitchFamily="18" charset="0"/>
              </a:rPr>
              <a:t>     </a:t>
            </a:r>
            <a:endParaRPr lang="en-US" altLang="zh-CN" sz="2200"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p:txBody>
      </p:sp>
      <p:pic>
        <p:nvPicPr>
          <p:cNvPr id="8" name="Picture 2" descr="http://img.51nod.com/upload/000FBEC4/08D26CF30A09CE5C000000000000000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5011680"/>
            <a:ext cx="3205866" cy="17097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a:t>
            </a:r>
            <a:r>
              <a:rPr lang="zh-CN" altLang="en-US" sz="1400" b="1" dirty="0">
                <a:solidFill>
                  <a:schemeClr val="bg1"/>
                </a:solidFill>
                <a:latin typeface="微软雅黑" panose="020B0503020204020204" pitchFamily="34" charset="-122"/>
                <a:ea typeface="微软雅黑" panose="020B0503020204020204" pitchFamily="34" charset="-122"/>
              </a:rPr>
              <a:t>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9" name="矩形 8"/>
              <p:cNvSpPr/>
              <p:nvPr/>
            </p:nvSpPr>
            <p:spPr>
              <a:xfrm>
                <a:off x="438150" y="1092220"/>
                <a:ext cx="8267700" cy="2957861"/>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例题</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有一片农田需要灌溉，农田有 </a:t>
                </a:r>
                <a14:m>
                  <m:oMath xmlns:m="http://schemas.openxmlformats.org/officeDocument/2006/math">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𝑛</m:t>
                    </m:r>
                  </m:oMath>
                </a14:m>
                <a:r>
                  <a:rPr lang="en-US" altLang="zh-CN" kern="100" dirty="0">
                    <a:latin typeface="Calibri" panose="020F0502020204030204" charset="0"/>
                    <a:ea typeface="微软雅黑" panose="020B0503020204020204" pitchFamily="34" charset="-122"/>
                    <a:cs typeface="Times New Roman" panose="02020603050405020304" pitchFamily="18" charset="0"/>
                  </a:rPr>
                  <a:t> </a:t>
                </a:r>
                <a:r>
                  <a:rPr lang="zh-CN" altLang="en-US" kern="100" dirty="0">
                    <a:latin typeface="Calibri" panose="020F0502020204030204" charset="0"/>
                    <a:ea typeface="微软雅黑" panose="020B0503020204020204" pitchFamily="34" charset="-122"/>
                    <a:cs typeface="Times New Roman" panose="02020603050405020304" pitchFamily="18" charset="0"/>
                  </a:rPr>
                  <a:t>块，编号从 </a:t>
                </a:r>
                <a14:m>
                  <m:oMath xmlns:m="http://schemas.openxmlformats.org/officeDocument/2006/math">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𝑛</m:t>
                    </m:r>
                  </m:oMath>
                </a14:m>
                <a:r>
                  <a:rPr lang="zh-CN" altLang="en-US" kern="100" dirty="0">
                    <a:latin typeface="Calibri" panose="020F0502020204030204" charset="0"/>
                    <a:ea typeface="微软雅黑" panose="020B0503020204020204" pitchFamily="34" charset="-122"/>
                    <a:cs typeface="Times New Roman" panose="02020603050405020304" pitchFamily="18" charset="0"/>
                  </a:rPr>
                  <a:t>。现在可以修建</a:t>
                </a:r>
                <a:r>
                  <a:rPr lang="en-US" altLang="zh-CN" kern="100" dirty="0">
                    <a:latin typeface="Calibri" panose="020F0502020204030204" charset="0"/>
                    <a:ea typeface="微软雅黑" panose="020B0503020204020204" pitchFamily="34" charset="-122"/>
                    <a:cs typeface="Times New Roman" panose="02020603050405020304" pitchFamily="18" charset="0"/>
                  </a:rPr>
                  <a:t>m</a:t>
                </a:r>
                <a:r>
                  <a:rPr lang="zh-CN" altLang="en-US" kern="100" dirty="0">
                    <a:latin typeface="Calibri" panose="020F0502020204030204" charset="0"/>
                    <a:ea typeface="微软雅黑" panose="020B0503020204020204" pitchFamily="34" charset="-122"/>
                    <a:cs typeface="Times New Roman" panose="02020603050405020304" pitchFamily="18" charset="0"/>
                  </a:rPr>
                  <a:t>条引水渠，第 </a:t>
                </a:r>
                <a14:m>
                  <m:oMath xmlns:m="http://schemas.openxmlformats.org/officeDocument/2006/math">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𝑖</m:t>
                    </m:r>
                  </m:oMath>
                </a14:m>
                <a:r>
                  <a:rPr lang="en-US" altLang="zh-CN" kern="100" dirty="0">
                    <a:latin typeface="Calibri" panose="020F0502020204030204" charset="0"/>
                    <a:ea typeface="微软雅黑" panose="020B0503020204020204" pitchFamily="34" charset="-122"/>
                    <a:cs typeface="Times New Roman" panose="02020603050405020304" pitchFamily="18" charset="0"/>
                  </a:rPr>
                  <a:t> </a:t>
                </a:r>
                <a:r>
                  <a:rPr lang="zh-CN" altLang="en-US" kern="100" dirty="0">
                    <a:latin typeface="Calibri" panose="020F0502020204030204" charset="0"/>
                    <a:ea typeface="微软雅黑" panose="020B0503020204020204" pitchFamily="34" charset="-122"/>
                    <a:cs typeface="Times New Roman" panose="02020603050405020304" pitchFamily="18" charset="0"/>
                  </a:rPr>
                  <a:t>条花费 </a:t>
                </a:r>
                <a14:m>
                  <m:oMath xmlns:m="http://schemas.openxmlformats.org/officeDocument/2006/math">
                    <m:sSub>
                      <m:sSubPr>
                        <m:ctrlP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𝑊</m:t>
                        </m:r>
                      </m:e>
                      <m:sub>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kern="100" dirty="0">
                    <a:latin typeface="Calibri" panose="020F0502020204030204" charset="0"/>
                    <a:ea typeface="微软雅黑" panose="020B0503020204020204" pitchFamily="34" charset="-122"/>
                    <a:cs typeface="Times New Roman" panose="02020603050405020304" pitchFamily="18" charset="0"/>
                  </a:rPr>
                  <a:t>，可以连接 </a:t>
                </a:r>
                <a14:m>
                  <m:oMath xmlns:m="http://schemas.openxmlformats.org/officeDocument/2006/math">
                    <m:sSub>
                      <m:sSubPr>
                        <m:ctrlP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𝑢</m:t>
                        </m:r>
                      </m:e>
                      <m:sub>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en-US" altLang="zh-CN" kern="100" dirty="0">
                    <a:latin typeface="Calibri" panose="020F0502020204030204" charset="0"/>
                    <a:ea typeface="微软雅黑" panose="020B0503020204020204" pitchFamily="34" charset="-122"/>
                    <a:cs typeface="Times New Roman" panose="02020603050405020304" pitchFamily="18" charset="0"/>
                  </a:rPr>
                  <a:t> </a:t>
                </a:r>
                <a:r>
                  <a:rPr lang="zh-CN" altLang="en-US" kern="100" dirty="0">
                    <a:latin typeface="Calibri" panose="020F0502020204030204" charset="0"/>
                    <a:ea typeface="微软雅黑" panose="020B0503020204020204" pitchFamily="34" charset="-122"/>
                    <a:cs typeface="Times New Roman" panose="02020603050405020304" pitchFamily="18" charset="0"/>
                  </a:rPr>
                  <a:t>和 </a:t>
                </a:r>
                <a14:m>
                  <m:oMath xmlns:m="http://schemas.openxmlformats.org/officeDocument/2006/math">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𝑣</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en-US" altLang="zh-CN" kern="100" dirty="0">
                    <a:latin typeface="Calibri" panose="020F0502020204030204" charset="0"/>
                    <a:ea typeface="微软雅黑" panose="020B0503020204020204" pitchFamily="34" charset="-122"/>
                    <a:cs typeface="Times New Roman" panose="02020603050405020304" pitchFamily="18" charset="0"/>
                  </a:rPr>
                  <a:t>  (</a:t>
                </a:r>
                <a14:m>
                  <m:oMath xmlns:m="http://schemas.openxmlformats.org/officeDocument/2006/math">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𝑚</m:t>
                    </m:r>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5</m:t>
                    </m:r>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𝑒</m:t>
                    </m:r>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5</m:t>
                    </m:r>
                  </m:oMath>
                </a14:m>
                <a:r>
                  <a:rPr lang="en-US" altLang="zh-CN" kern="100" dirty="0">
                    <a:latin typeface="Calibri" panose="020F0502020204030204" charset="0"/>
                    <a:ea typeface="微软雅黑" panose="020B0503020204020204" pitchFamily="34" charset="-122"/>
                    <a:cs typeface="Times New Roman" panose="02020603050405020304" pitchFamily="18" charset="0"/>
                  </a:rPr>
                  <a:t>)</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可以在某个农田旁放一个抽水机花费 </a:t>
                </a:r>
                <a14:m>
                  <m:oMath xmlns:m="http://schemas.openxmlformats.org/officeDocument/2006/math">
                    <m:sSub>
                      <m:sSubPr>
                        <m:ctrlP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b="0" i="1" kern="100" dirty="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kern="100" dirty="0">
                    <a:latin typeface="Calibri" panose="020F0502020204030204" charset="0"/>
                    <a:ea typeface="微软雅黑" panose="020B0503020204020204" pitchFamily="34" charset="-122"/>
                    <a:cs typeface="Times New Roman" panose="02020603050405020304" pitchFamily="18" charset="0"/>
                  </a:rPr>
                  <a:t> ，则这个农田就会有水。水会顺着引水渠流动。</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输出为所有的田灌溉的最小消耗</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lvl="1">
                  <a:lnSpc>
                    <a:spcPct val="150000"/>
                  </a:lnSpc>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438150" y="1092220"/>
                <a:ext cx="8267700" cy="2957861"/>
              </a:xfrm>
              <a:prstGeom prst="rect">
                <a:avLst/>
              </a:prstGeom>
              <a:blipFill rotWithShape="1">
                <a:blip r:embed="rId1"/>
                <a:stretch>
                  <a:fillRect t="-1" b="2"/>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a:t>
            </a:r>
            <a:r>
              <a:rPr lang="zh-CN" altLang="en-US" sz="1400" b="1" dirty="0">
                <a:solidFill>
                  <a:schemeClr val="bg1"/>
                </a:solidFill>
                <a:latin typeface="微软雅黑" panose="020B0503020204020204" pitchFamily="34" charset="-122"/>
                <a:ea typeface="微软雅黑" panose="020B0503020204020204" pitchFamily="34" charset="-122"/>
              </a:rPr>
              <a:t>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9" name="矩形 8"/>
              <p:cNvSpPr/>
              <p:nvPr/>
            </p:nvSpPr>
            <p:spPr>
              <a:xfrm>
                <a:off x="438150" y="1092220"/>
                <a:ext cx="8267700" cy="1711366"/>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例题</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考虑图重构：加一个超级源点 ，并向 </a:t>
                </a:r>
                <a14:m>
                  <m:oMath xmlns:m="http://schemas.openxmlformats.org/officeDocument/2006/math">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𝑛</m:t>
                    </m:r>
                  </m:oMath>
                </a14:m>
                <a:r>
                  <a:rPr lang="en-US" altLang="zh-CN" kern="100" dirty="0">
                    <a:latin typeface="Calibri" panose="020F0502020204030204" charset="0"/>
                    <a:ea typeface="微软雅黑" panose="020B0503020204020204" pitchFamily="34" charset="-122"/>
                    <a:cs typeface="Times New Roman" panose="02020603050405020304" pitchFamily="18" charset="0"/>
                  </a:rPr>
                  <a:t> </a:t>
                </a:r>
                <a:r>
                  <a:rPr lang="zh-CN" altLang="en-US" kern="100" dirty="0">
                    <a:latin typeface="Calibri" panose="020F0502020204030204" charset="0"/>
                    <a:ea typeface="微软雅黑" panose="020B0503020204020204" pitchFamily="34" charset="-122"/>
                    <a:cs typeface="Times New Roman" panose="02020603050405020304" pitchFamily="18" charset="0"/>
                  </a:rPr>
                  <a:t>个点连边为 </a:t>
                </a:r>
                <a14:m>
                  <m:oMath xmlns:m="http://schemas.openxmlformats.org/officeDocument/2006/math">
                    <m:sSub>
                      <m:sSubPr>
                        <m:ctrlP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𝑃</m:t>
                        </m:r>
                      </m:e>
                      <m:sub>
                        <m:r>
                          <a:rPr lang="en-US" altLang="zh-CN" b="0" i="1" kern="100" smtClean="0">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en-US" kern="100" dirty="0">
                    <a:latin typeface="Calibri" panose="020F0502020204030204" charset="0"/>
                    <a:ea typeface="微软雅黑" panose="020B0503020204020204" pitchFamily="34" charset="-122"/>
                    <a:cs typeface="Times New Roman" panose="02020603050405020304" pitchFamily="18" charset="0"/>
                  </a:rPr>
                  <a:t>，然后对这 </a:t>
                </a:r>
                <a14:m>
                  <m:oMath xmlns:m="http://schemas.openxmlformats.org/officeDocument/2006/math">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i="1" kern="100" dirty="0" smtClean="0">
                        <a:latin typeface="Cambria Math" panose="02040503050406030204" pitchFamily="18" charset="0"/>
                        <a:ea typeface="微软雅黑" panose="020B0503020204020204" pitchFamily="34" charset="-122"/>
                        <a:cs typeface="Times New Roman" panose="02020603050405020304" pitchFamily="18" charset="0"/>
                      </a:rPr>
                      <m:t>1</m:t>
                    </m:r>
                  </m:oMath>
                </a14:m>
                <a:r>
                  <a:rPr lang="en-US" altLang="zh-CN" kern="100" dirty="0">
                    <a:latin typeface="Calibri" panose="020F0502020204030204" charset="0"/>
                    <a:ea typeface="微软雅黑" panose="020B0503020204020204" pitchFamily="34" charset="-122"/>
                    <a:cs typeface="Times New Roman" panose="02020603050405020304" pitchFamily="18" charset="0"/>
                  </a:rPr>
                  <a:t> </a:t>
                </a:r>
                <a:r>
                  <a:rPr lang="zh-CN" altLang="en-US" kern="100" dirty="0">
                    <a:latin typeface="Calibri" panose="020F0502020204030204" charset="0"/>
                    <a:ea typeface="微软雅黑" panose="020B0503020204020204" pitchFamily="34" charset="-122"/>
                    <a:cs typeface="Times New Roman" panose="02020603050405020304" pitchFamily="18" charset="0"/>
                  </a:rPr>
                  <a:t>个点跑最小生成树即可</a:t>
                </a:r>
                <a:endParaRPr lang="zh-CN" altLang="en-US"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438150" y="1092220"/>
                <a:ext cx="8267700" cy="1711366"/>
              </a:xfrm>
              <a:prstGeom prst="rect">
                <a:avLst/>
              </a:prstGeom>
              <a:blipFill rotWithShape="1">
                <a:blip r:embed="rId1"/>
                <a:stretch>
                  <a:fillRect t="-1" b="4"/>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a:t>
            </a:r>
            <a:r>
              <a:rPr lang="zh-CN" altLang="en-US" sz="1400" b="1" dirty="0">
                <a:solidFill>
                  <a:schemeClr val="bg1"/>
                </a:solidFill>
                <a:latin typeface="微软雅黑" panose="020B0503020204020204" pitchFamily="34" charset="-122"/>
                <a:ea typeface="微软雅黑" panose="020B0503020204020204" pitchFamily="34" charset="-122"/>
              </a:rPr>
              <a:t>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1295868"/>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en-US" altLang="zh-CN" kern="100" dirty="0">
                <a:latin typeface="Calibri" panose="020F0502020204030204" charset="0"/>
                <a:ea typeface="微软雅黑" panose="020B0503020204020204" pitchFamily="34" charset="-122"/>
                <a:cs typeface="Times New Roman" panose="02020603050405020304" pitchFamily="18" charset="0"/>
              </a:rPr>
              <a:t>CSP </a:t>
            </a:r>
            <a:r>
              <a:rPr lang="zh-CN" altLang="en-US" kern="100" dirty="0">
                <a:latin typeface="Calibri" panose="020F0502020204030204" charset="0"/>
                <a:ea typeface="微软雅黑" panose="020B0503020204020204" pitchFamily="34" charset="-122"/>
                <a:cs typeface="Times New Roman" panose="02020603050405020304" pitchFamily="18" charset="0"/>
              </a:rPr>
              <a:t>中的考察 </a:t>
            </a:r>
            <a:r>
              <a:rPr lang="en-US" altLang="zh-CN" kern="100" dirty="0">
                <a:latin typeface="Calibri" panose="020F0502020204030204" charset="0"/>
                <a:ea typeface="微软雅黑" panose="020B0503020204020204" pitchFamily="34" charset="-122"/>
                <a:cs typeface="Times New Roman" panose="02020603050405020304" pitchFamily="18" charset="0"/>
              </a:rPr>
              <a:t>—— CSP201812-4 </a:t>
            </a:r>
            <a:r>
              <a:rPr lang="zh-CN" altLang="en-US" kern="100" dirty="0">
                <a:latin typeface="Calibri" panose="020F0502020204030204" charset="0"/>
                <a:ea typeface="微软雅黑" panose="020B0503020204020204" pitchFamily="34" charset="-122"/>
                <a:cs typeface="Times New Roman" panose="02020603050405020304" pitchFamily="18" charset="0"/>
              </a:rPr>
              <a:t>数据中心</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8"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39285" y="1637618"/>
            <a:ext cx="5320317" cy="5083858"/>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a:t>
            </a:r>
            <a:r>
              <a:rPr lang="zh-CN" altLang="en-US" sz="1400" b="1" dirty="0">
                <a:solidFill>
                  <a:schemeClr val="bg1"/>
                </a:solidFill>
                <a:latin typeface="微软雅黑" panose="020B0503020204020204" pitchFamily="34" charset="-122"/>
                <a:ea typeface="微软雅黑" panose="020B0503020204020204" pitchFamily="34" charset="-122"/>
              </a:rPr>
              <a:t>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1295868"/>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en-US" altLang="zh-CN" kern="100" dirty="0">
                <a:latin typeface="Calibri" panose="020F0502020204030204" charset="0"/>
                <a:ea typeface="微软雅黑" panose="020B0503020204020204" pitchFamily="34" charset="-122"/>
                <a:cs typeface="Times New Roman" panose="02020603050405020304" pitchFamily="18" charset="0"/>
              </a:rPr>
              <a:t>CSP </a:t>
            </a:r>
            <a:r>
              <a:rPr lang="zh-CN" altLang="en-US" kern="100" dirty="0">
                <a:latin typeface="Calibri" panose="020F0502020204030204" charset="0"/>
                <a:ea typeface="微软雅黑" panose="020B0503020204020204" pitchFamily="34" charset="-122"/>
                <a:cs typeface="Times New Roman" panose="02020603050405020304" pitchFamily="18" charset="0"/>
              </a:rPr>
              <a:t>中的考察 </a:t>
            </a:r>
            <a:r>
              <a:rPr lang="en-US" altLang="zh-CN" kern="100" dirty="0">
                <a:latin typeface="Calibri" panose="020F0502020204030204" charset="0"/>
                <a:ea typeface="微软雅黑" panose="020B0503020204020204" pitchFamily="34" charset="-122"/>
                <a:cs typeface="Times New Roman" panose="02020603050405020304" pitchFamily="18" charset="0"/>
              </a:rPr>
              <a:t>—— CSP201812-4 </a:t>
            </a:r>
            <a:r>
              <a:rPr lang="zh-CN" altLang="en-US" kern="100" dirty="0">
                <a:latin typeface="Calibri" panose="020F0502020204030204" charset="0"/>
                <a:ea typeface="微软雅黑" panose="020B0503020204020204" pitchFamily="34" charset="-122"/>
                <a:cs typeface="Times New Roman" panose="02020603050405020304" pitchFamily="18" charset="0"/>
              </a:rPr>
              <a:t>数据中心</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05790" y="1610389"/>
            <a:ext cx="4752987" cy="2359437"/>
          </a:xfrm>
          <a:prstGeom prst="rect">
            <a:avLst/>
          </a:prstGeom>
        </p:spPr>
      </p:pic>
      <p:pic>
        <p:nvPicPr>
          <p:cNvPr id="5" name="图片 4"/>
          <p:cNvPicPr>
            <a:picLocks noChangeAspect="1"/>
          </p:cNvPicPr>
          <p:nvPr/>
        </p:nvPicPr>
        <p:blipFill>
          <a:blip r:embed="rId2"/>
          <a:stretch>
            <a:fillRect/>
          </a:stretch>
        </p:blipFill>
        <p:spPr>
          <a:xfrm>
            <a:off x="6457950" y="1610388"/>
            <a:ext cx="1135380" cy="2688179"/>
          </a:xfrm>
          <a:prstGeom prst="rect">
            <a:avLst/>
          </a:prstGeom>
        </p:spPr>
      </p:pic>
      <p:pic>
        <p:nvPicPr>
          <p:cNvPr id="6" name="图片 5"/>
          <p:cNvPicPr>
            <a:picLocks noChangeAspect="1"/>
          </p:cNvPicPr>
          <p:nvPr/>
        </p:nvPicPr>
        <p:blipFill>
          <a:blip r:embed="rId3"/>
          <a:stretch>
            <a:fillRect/>
          </a:stretch>
        </p:blipFill>
        <p:spPr>
          <a:xfrm>
            <a:off x="2001622" y="4056852"/>
            <a:ext cx="4167432" cy="280114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1295868"/>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en-US" altLang="zh-CN" kern="100" dirty="0">
                <a:latin typeface="Calibri" panose="020F0502020204030204" charset="0"/>
                <a:ea typeface="微软雅黑" panose="020B0503020204020204" pitchFamily="34" charset="-122"/>
                <a:cs typeface="Times New Roman" panose="02020603050405020304" pitchFamily="18" charset="0"/>
              </a:rPr>
              <a:t>CSP </a:t>
            </a:r>
            <a:r>
              <a:rPr lang="zh-CN" altLang="en-US" kern="100" dirty="0">
                <a:latin typeface="Calibri" panose="020F0502020204030204" charset="0"/>
                <a:ea typeface="微软雅黑" panose="020B0503020204020204" pitchFamily="34" charset="-122"/>
                <a:cs typeface="Times New Roman" panose="02020603050405020304" pitchFamily="18" charset="0"/>
              </a:rPr>
              <a:t>中的考察 </a:t>
            </a:r>
            <a:r>
              <a:rPr lang="en-US" altLang="zh-CN" kern="100" dirty="0">
                <a:latin typeface="Calibri" panose="020F0502020204030204" charset="0"/>
                <a:ea typeface="微软雅黑" panose="020B0503020204020204" pitchFamily="34" charset="-122"/>
                <a:cs typeface="Times New Roman" panose="02020603050405020304" pitchFamily="18" charset="0"/>
              </a:rPr>
              <a:t>—— CSP201812-4 </a:t>
            </a:r>
            <a:r>
              <a:rPr lang="zh-CN" altLang="en-US" kern="100" dirty="0">
                <a:latin typeface="Calibri" panose="020F0502020204030204" charset="0"/>
                <a:ea typeface="微软雅黑" panose="020B0503020204020204" pitchFamily="34" charset="-122"/>
                <a:cs typeface="Times New Roman" panose="02020603050405020304" pitchFamily="18" charset="0"/>
              </a:rPr>
              <a:t>数据中心</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8"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31904" y="1637618"/>
            <a:ext cx="5320317" cy="5083858"/>
          </a:xfrm>
        </p:spPr>
      </p:pic>
      <p:cxnSp>
        <p:nvCxnSpPr>
          <p:cNvPr id="10" name="直接连接符 9"/>
          <p:cNvCxnSpPr/>
          <p:nvPr/>
        </p:nvCxnSpPr>
        <p:spPr>
          <a:xfrm>
            <a:off x="640024" y="1740154"/>
            <a:ext cx="5112197" cy="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p:cNvCxnSpPr/>
          <p:nvPr/>
        </p:nvCxnSpPr>
        <p:spPr>
          <a:xfrm>
            <a:off x="431904" y="1970706"/>
            <a:ext cx="5320317" cy="0"/>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p:cNvCxnSpPr/>
          <p:nvPr/>
        </p:nvCxnSpPr>
        <p:spPr>
          <a:xfrm>
            <a:off x="431903" y="2388088"/>
            <a:ext cx="3599408" cy="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p:cNvCxnSpPr/>
          <p:nvPr/>
        </p:nvCxnSpPr>
        <p:spPr>
          <a:xfrm>
            <a:off x="431903" y="2185391"/>
            <a:ext cx="5320317" cy="0"/>
          </a:xfrm>
          <a:prstGeom prst="line">
            <a:avLst/>
          </a:prstGeom>
        </p:spPr>
        <p:style>
          <a:lnRef idx="2">
            <a:schemeClr val="dk1"/>
          </a:lnRef>
          <a:fillRef idx="0">
            <a:schemeClr val="dk1"/>
          </a:fillRef>
          <a:effectRef idx="1">
            <a:schemeClr val="dk1"/>
          </a:effectRef>
          <a:fontRef idx="minor">
            <a:schemeClr val="tx1"/>
          </a:fontRef>
        </p:style>
      </p:cxnSp>
      <p:sp>
        <p:nvSpPr>
          <p:cNvPr id="18" name="文本框 17"/>
          <p:cNvSpPr txBox="1"/>
          <p:nvPr/>
        </p:nvSpPr>
        <p:spPr>
          <a:xfrm>
            <a:off x="5954094" y="1528776"/>
            <a:ext cx="2880320" cy="1384995"/>
          </a:xfrm>
          <a:prstGeom prst="rect">
            <a:avLst/>
          </a:prstGeom>
          <a:noFill/>
        </p:spPr>
        <p:txBody>
          <a:bodyPr wrap="square" rtlCol="0">
            <a:spAutoFit/>
          </a:bodyPr>
          <a:lstStyle/>
          <a:p>
            <a:r>
              <a:rPr lang="zh-CN" altLang="en-US" sz="2800" b="1" dirty="0"/>
              <a:t>无向图！</a:t>
            </a:r>
            <a:endParaRPr lang="en-US" altLang="zh-CN" sz="2800" b="1" dirty="0"/>
          </a:p>
          <a:p>
            <a:r>
              <a:rPr lang="zh-CN" altLang="en-US" sz="2800" b="1" dirty="0"/>
              <a:t>边权！</a:t>
            </a:r>
            <a:endParaRPr lang="en-US" altLang="zh-CN" sz="2800" b="1" dirty="0"/>
          </a:p>
          <a:p>
            <a:r>
              <a:rPr lang="zh-CN" altLang="en-US" sz="2800" b="1" dirty="0"/>
              <a:t>求解最优树结构！</a:t>
            </a:r>
            <a:endParaRPr lang="en-US" altLang="zh-CN" sz="2800" b="1" dirty="0"/>
          </a:p>
        </p:txBody>
      </p:sp>
      <p:sp>
        <p:nvSpPr>
          <p:cNvPr id="19" name="文本框 18"/>
          <p:cNvSpPr txBox="1"/>
          <p:nvPr/>
        </p:nvSpPr>
        <p:spPr>
          <a:xfrm>
            <a:off x="4723097" y="3063878"/>
            <a:ext cx="4111317" cy="2585323"/>
          </a:xfrm>
          <a:prstGeom prst="rect">
            <a:avLst/>
          </a:prstGeom>
          <a:noFill/>
        </p:spPr>
        <p:txBody>
          <a:bodyPr wrap="square" rtlCol="0">
            <a:spAutoFit/>
          </a:bodyPr>
          <a:lstStyle/>
          <a:p>
            <a:r>
              <a:rPr lang="zh-CN" altLang="en-US" b="1" dirty="0"/>
              <a:t>最小化传输时间</a:t>
            </a:r>
            <a:r>
              <a:rPr lang="en-US" altLang="zh-CN" b="1" dirty="0" err="1"/>
              <a:t>T</a:t>
            </a:r>
            <a:r>
              <a:rPr lang="en-US" altLang="zh-CN" b="1" baseline="-25000" dirty="0" err="1"/>
              <a:t>max</a:t>
            </a:r>
            <a:endParaRPr lang="en-US" altLang="zh-CN" b="1" dirty="0"/>
          </a:p>
          <a:p>
            <a:r>
              <a:rPr lang="en-US" altLang="zh-CN" b="1" dirty="0" err="1"/>
              <a:t>T</a:t>
            </a:r>
            <a:r>
              <a:rPr lang="en-US" altLang="zh-CN" b="1" baseline="-25000" dirty="0" err="1"/>
              <a:t>max</a:t>
            </a:r>
            <a:r>
              <a:rPr lang="en-US" altLang="zh-CN" b="1" dirty="0"/>
              <a:t>=max{</a:t>
            </a:r>
            <a:r>
              <a:rPr lang="en-US" altLang="zh-CN" b="1" dirty="0" err="1"/>
              <a:t>T</a:t>
            </a:r>
            <a:r>
              <a:rPr lang="en-US" altLang="zh-CN" b="1" baseline="-25000" dirty="0" err="1"/>
              <a:t>h</a:t>
            </a:r>
            <a:r>
              <a:rPr lang="en-US" altLang="zh-CN" b="1" dirty="0"/>
              <a:t>}</a:t>
            </a:r>
            <a:endParaRPr lang="en-US" altLang="zh-CN" b="1" dirty="0"/>
          </a:p>
          <a:p>
            <a:r>
              <a:rPr lang="en-US" altLang="zh-CN" b="1" dirty="0" err="1"/>
              <a:t>T</a:t>
            </a:r>
            <a:r>
              <a:rPr lang="en-US" altLang="zh-CN" b="1" baseline="-25000" dirty="0" err="1"/>
              <a:t>h</a:t>
            </a:r>
            <a:r>
              <a:rPr lang="en-US" altLang="zh-CN" b="1" dirty="0"/>
              <a:t>=max{</a:t>
            </a:r>
            <a:r>
              <a:rPr lang="en-US" altLang="zh-CN" b="1" dirty="0" err="1"/>
              <a:t>t</a:t>
            </a:r>
            <a:r>
              <a:rPr lang="en-US" altLang="zh-CN" b="1" baseline="-25000" dirty="0" err="1"/>
              <a:t>h,j</a:t>
            </a:r>
            <a:r>
              <a:rPr lang="en-US" altLang="zh-CN" b="1" dirty="0"/>
              <a:t>}</a:t>
            </a:r>
            <a:endParaRPr lang="en-US" altLang="zh-CN" b="1" dirty="0"/>
          </a:p>
          <a:p>
            <a:r>
              <a:rPr lang="en-US" altLang="zh-CN" b="1" dirty="0" err="1"/>
              <a:t>T</a:t>
            </a:r>
            <a:r>
              <a:rPr lang="en-US" altLang="zh-CN" b="1" baseline="-25000" dirty="0" err="1"/>
              <a:t>max</a:t>
            </a:r>
            <a:r>
              <a:rPr lang="en-US" altLang="zh-CN" b="1" dirty="0"/>
              <a:t>=max{</a:t>
            </a:r>
            <a:r>
              <a:rPr lang="en-US" altLang="zh-CN" b="1" dirty="0" err="1"/>
              <a:t>t</a:t>
            </a:r>
            <a:r>
              <a:rPr lang="en-US" altLang="zh-CN" b="1" baseline="-25000" dirty="0" err="1"/>
              <a:t>hi</a:t>
            </a:r>
            <a:r>
              <a:rPr lang="en-US" altLang="zh-CN" b="1" dirty="0"/>
              <a:t>} 1</a:t>
            </a:r>
            <a:r>
              <a:rPr lang="zh-CN" altLang="en-US" b="1" dirty="0"/>
              <a:t>≤</a:t>
            </a:r>
            <a:r>
              <a:rPr lang="en-US" altLang="zh-CN" b="1" dirty="0"/>
              <a:t>h</a:t>
            </a:r>
            <a:r>
              <a:rPr lang="zh-CN" altLang="en-US" b="1" dirty="0"/>
              <a:t> ≤</a:t>
            </a:r>
            <a:r>
              <a:rPr lang="en-US" altLang="zh-CN" b="1" dirty="0"/>
              <a:t>dep,1</a:t>
            </a:r>
            <a:r>
              <a:rPr lang="zh-CN" altLang="en-US" b="1" dirty="0"/>
              <a:t> ≤</a:t>
            </a:r>
            <a:r>
              <a:rPr lang="en-US" altLang="zh-CN" b="1" dirty="0"/>
              <a:t>i</a:t>
            </a:r>
            <a:r>
              <a:rPr lang="zh-CN" altLang="en-US" b="1" dirty="0"/>
              <a:t> ≤</a:t>
            </a:r>
            <a:r>
              <a:rPr lang="en-US" altLang="zh-CN" b="1" dirty="0"/>
              <a:t>size(h)</a:t>
            </a:r>
            <a:endParaRPr lang="en-US" altLang="zh-CN" b="1" dirty="0"/>
          </a:p>
          <a:p>
            <a:r>
              <a:rPr lang="en-US" altLang="zh-CN" b="1" dirty="0" err="1"/>
              <a:t>T</a:t>
            </a:r>
            <a:r>
              <a:rPr lang="en-US" altLang="zh-CN" b="1" baseline="-25000" dirty="0" err="1"/>
              <a:t>max</a:t>
            </a:r>
            <a:r>
              <a:rPr lang="en-US" altLang="zh-CN" b="1" dirty="0"/>
              <a:t>=max{T</a:t>
            </a:r>
            <a:r>
              <a:rPr lang="en-US" altLang="zh-CN" b="1" baseline="-25000" dirty="0"/>
              <a:t>1</a:t>
            </a:r>
            <a:r>
              <a:rPr lang="en-US" altLang="zh-CN" b="1" dirty="0"/>
              <a:t>,T</a:t>
            </a:r>
            <a:r>
              <a:rPr lang="en-US" altLang="zh-CN" b="1" baseline="-25000" dirty="0"/>
              <a:t>2</a:t>
            </a:r>
            <a:r>
              <a:rPr lang="en-US" altLang="zh-CN" b="1" dirty="0"/>
              <a:t>,T</a:t>
            </a:r>
            <a:r>
              <a:rPr lang="en-US" altLang="zh-CN" b="1" baseline="-25000" dirty="0"/>
              <a:t>3</a:t>
            </a:r>
            <a:r>
              <a:rPr lang="en-US" altLang="zh-CN" b="1" dirty="0"/>
              <a:t>}</a:t>
            </a:r>
            <a:endParaRPr lang="en-US" altLang="zh-CN" b="1" dirty="0"/>
          </a:p>
          <a:p>
            <a:r>
              <a:rPr lang="en-US" altLang="zh-CN" b="1" dirty="0"/>
              <a:t>=max{t</a:t>
            </a:r>
            <a:r>
              <a:rPr lang="en-US" altLang="zh-CN" b="1" baseline="-25000" dirty="0"/>
              <a:t>1,1</a:t>
            </a:r>
            <a:r>
              <a:rPr lang="en-US" altLang="zh-CN" b="1" dirty="0"/>
              <a:t>,t</a:t>
            </a:r>
            <a:r>
              <a:rPr lang="en-US" altLang="zh-CN" b="1" baseline="-25000" dirty="0"/>
              <a:t>1,2</a:t>
            </a:r>
            <a:r>
              <a:rPr lang="en-US" altLang="zh-CN" b="1" dirty="0"/>
              <a:t>,t</a:t>
            </a:r>
            <a:r>
              <a:rPr lang="en-US" altLang="zh-CN" b="1" baseline="-25000" dirty="0"/>
              <a:t>1,3,</a:t>
            </a:r>
            <a:r>
              <a:rPr lang="en-US" altLang="zh-CN" b="1" dirty="0"/>
              <a:t>,t</a:t>
            </a:r>
            <a:r>
              <a:rPr lang="en-US" altLang="zh-CN" b="1" baseline="-25000" dirty="0"/>
              <a:t>2,1</a:t>
            </a:r>
            <a:r>
              <a:rPr lang="en-US" altLang="zh-CN" b="1" dirty="0"/>
              <a:t>,t</a:t>
            </a:r>
            <a:r>
              <a:rPr lang="en-US" altLang="zh-CN" b="1" baseline="-25000" dirty="0"/>
              <a:t>2,2</a:t>
            </a:r>
            <a:r>
              <a:rPr lang="en-US" altLang="zh-CN" b="1" dirty="0"/>
              <a:t>,t</a:t>
            </a:r>
            <a:r>
              <a:rPr lang="en-US" altLang="zh-CN" b="1" baseline="-25000" dirty="0"/>
              <a:t>2,3,</a:t>
            </a:r>
            <a:r>
              <a:rPr lang="en-US" altLang="zh-CN" b="1" dirty="0"/>
              <a:t> ,t</a:t>
            </a:r>
            <a:r>
              <a:rPr lang="en-US" altLang="zh-CN" b="1" baseline="-25000" dirty="0"/>
              <a:t>3,1</a:t>
            </a:r>
            <a:r>
              <a:rPr lang="en-US" altLang="zh-CN" b="1" dirty="0"/>
              <a:t>}</a:t>
            </a:r>
            <a:endParaRPr lang="en-US" altLang="zh-CN" b="1" dirty="0"/>
          </a:p>
          <a:p>
            <a:r>
              <a:rPr lang="en-US" altLang="zh-CN" b="1" dirty="0"/>
              <a:t>=max{</a:t>
            </a:r>
            <a:r>
              <a:rPr lang="zh-CN" altLang="en-US" b="1" dirty="0"/>
              <a:t>树上边权</a:t>
            </a:r>
            <a:r>
              <a:rPr lang="en-US" altLang="zh-CN" b="1" dirty="0"/>
              <a:t>}</a:t>
            </a:r>
            <a:endParaRPr lang="en-US" altLang="zh-CN" b="1" dirty="0"/>
          </a:p>
          <a:p>
            <a:r>
              <a:rPr lang="zh-CN" altLang="en-US" b="1" dirty="0">
                <a:solidFill>
                  <a:srgbClr val="FF0000"/>
                </a:solidFill>
              </a:rPr>
              <a:t>给定无向图</a:t>
            </a:r>
            <a:endParaRPr lang="en-US" altLang="zh-CN" b="1" dirty="0">
              <a:solidFill>
                <a:srgbClr val="FF0000"/>
              </a:solidFill>
            </a:endParaRPr>
          </a:p>
          <a:p>
            <a:r>
              <a:rPr lang="zh-CN" altLang="en-US" b="1" dirty="0">
                <a:solidFill>
                  <a:srgbClr val="FF0000"/>
                </a:solidFill>
              </a:rPr>
              <a:t>求解一颗生成树，使得最大边权最小！</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animEffect transition="in" filter="fade">
                                      <p:cBhvr>
                                        <p:cTn id="33" dur="500"/>
                                        <p:tgtEl>
                                          <p:spTgt spid="19">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xEl>
                                              <p:pRg st="1" end="1"/>
                                            </p:txEl>
                                          </p:spTgt>
                                        </p:tgtEl>
                                        <p:attrNameLst>
                                          <p:attrName>style.visibility</p:attrName>
                                        </p:attrNameLst>
                                      </p:cBhvr>
                                      <p:to>
                                        <p:strVal val="visible"/>
                                      </p:to>
                                    </p:set>
                                    <p:animEffect transition="in" filter="fade">
                                      <p:cBhvr>
                                        <p:cTn id="36" dur="500"/>
                                        <p:tgtEl>
                                          <p:spTgt spid="19">
                                            <p:txEl>
                                              <p:pRg st="1" end="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xEl>
                                              <p:pRg st="2" end="2"/>
                                            </p:txEl>
                                          </p:spTgt>
                                        </p:tgtEl>
                                        <p:attrNameLst>
                                          <p:attrName>style.visibility</p:attrName>
                                        </p:attrNameLst>
                                      </p:cBhvr>
                                      <p:to>
                                        <p:strVal val="visible"/>
                                      </p:to>
                                    </p:set>
                                    <p:animEffect transition="in" filter="fade">
                                      <p:cBhvr>
                                        <p:cTn id="39" dur="500"/>
                                        <p:tgtEl>
                                          <p:spTgt spid="19">
                                            <p:txEl>
                                              <p:pRg st="2" end="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xEl>
                                              <p:pRg st="3" end="3"/>
                                            </p:txEl>
                                          </p:spTgt>
                                        </p:tgtEl>
                                        <p:attrNameLst>
                                          <p:attrName>style.visibility</p:attrName>
                                        </p:attrNameLst>
                                      </p:cBhvr>
                                      <p:to>
                                        <p:strVal val="visible"/>
                                      </p:to>
                                    </p:set>
                                    <p:animEffect transition="in" filter="fade">
                                      <p:cBhvr>
                                        <p:cTn id="42" dur="500"/>
                                        <p:tgtEl>
                                          <p:spTgt spid="19">
                                            <p:txEl>
                                              <p:pRg st="3" end="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xEl>
                                              <p:pRg st="4" end="4"/>
                                            </p:txEl>
                                          </p:spTgt>
                                        </p:tgtEl>
                                        <p:attrNameLst>
                                          <p:attrName>style.visibility</p:attrName>
                                        </p:attrNameLst>
                                      </p:cBhvr>
                                      <p:to>
                                        <p:strVal val="visible"/>
                                      </p:to>
                                    </p:set>
                                    <p:animEffect transition="in" filter="fade">
                                      <p:cBhvr>
                                        <p:cTn id="45" dur="500"/>
                                        <p:tgtEl>
                                          <p:spTgt spid="19">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xEl>
                                              <p:pRg st="5" end="5"/>
                                            </p:txEl>
                                          </p:spTgt>
                                        </p:tgtEl>
                                        <p:attrNameLst>
                                          <p:attrName>style.visibility</p:attrName>
                                        </p:attrNameLst>
                                      </p:cBhvr>
                                      <p:to>
                                        <p:strVal val="visible"/>
                                      </p:to>
                                    </p:set>
                                    <p:animEffect transition="in" filter="fade">
                                      <p:cBhvr>
                                        <p:cTn id="48" dur="500"/>
                                        <p:tgtEl>
                                          <p:spTgt spid="19">
                                            <p:txEl>
                                              <p:pRg st="5" end="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xEl>
                                              <p:pRg st="6" end="6"/>
                                            </p:txEl>
                                          </p:spTgt>
                                        </p:tgtEl>
                                        <p:attrNameLst>
                                          <p:attrName>style.visibility</p:attrName>
                                        </p:attrNameLst>
                                      </p:cBhvr>
                                      <p:to>
                                        <p:strVal val="visible"/>
                                      </p:to>
                                    </p:set>
                                    <p:animEffect transition="in" filter="fade">
                                      <p:cBhvr>
                                        <p:cTn id="51" dur="500"/>
                                        <p:tgtEl>
                                          <p:spTgt spid="19">
                                            <p:txEl>
                                              <p:pRg st="6" end="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xEl>
                                              <p:pRg st="7" end="7"/>
                                            </p:txEl>
                                          </p:spTgt>
                                        </p:tgtEl>
                                        <p:attrNameLst>
                                          <p:attrName>style.visibility</p:attrName>
                                        </p:attrNameLst>
                                      </p:cBhvr>
                                      <p:to>
                                        <p:strVal val="visible"/>
                                      </p:to>
                                    </p:set>
                                    <p:animEffect transition="in" filter="fade">
                                      <p:cBhvr>
                                        <p:cTn id="54" dur="500"/>
                                        <p:tgtEl>
                                          <p:spTgt spid="19">
                                            <p:txEl>
                                              <p:pRg st="7" end="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xEl>
                                              <p:pRg st="8" end="8"/>
                                            </p:txEl>
                                          </p:spTgt>
                                        </p:tgtEl>
                                        <p:attrNameLst>
                                          <p:attrName>style.visibility</p:attrName>
                                        </p:attrNameLst>
                                      </p:cBhvr>
                                      <p:to>
                                        <p:strVal val="visible"/>
                                      </p:to>
                                    </p:set>
                                    <p:animEffect transition="in" filter="fade">
                                      <p:cBhvr>
                                        <p:cTn id="57" dur="500"/>
                                        <p:tgtEl>
                                          <p:spTgt spid="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a:t>
            </a:r>
            <a:r>
              <a:rPr lang="zh-CN" altLang="en-US" sz="1400" b="1" dirty="0">
                <a:solidFill>
                  <a:schemeClr val="bg1"/>
                </a:solidFill>
                <a:latin typeface="微软雅黑" panose="020B0503020204020204" pitchFamily="34" charset="-122"/>
                <a:ea typeface="微软雅黑" panose="020B0503020204020204" pitchFamily="34" charset="-122"/>
              </a:rPr>
              <a:t>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5035353"/>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二分解法</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rPr>
              <a:t>“</a:t>
            </a:r>
            <a:r>
              <a:rPr lang="zh-CN" altLang="en-US" kern="100" dirty="0">
                <a:solidFill>
                  <a:srgbClr val="FF0000"/>
                </a:solidFill>
                <a:latin typeface="Calibri" panose="020F0502020204030204" charset="0"/>
                <a:ea typeface="微软雅黑" panose="020B0503020204020204" pitchFamily="34" charset="-122"/>
                <a:cs typeface="Times New Roman" panose="02020603050405020304" pitchFamily="18" charset="0"/>
              </a:rPr>
              <a:t>求解一颗生成树，使得最大边权最小！</a:t>
            </a:r>
            <a:r>
              <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rPr>
              <a:t>”</a:t>
            </a: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最大值最小，很容易想到二分</a:t>
            </a:r>
            <a:endParaRPr lang="zh-CN" altLang="en-US"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二分答案 </a:t>
            </a:r>
            <a:r>
              <a:rPr lang="en-US" altLang="zh-CN" kern="100" dirty="0" err="1">
                <a:latin typeface="Calibri" panose="020F0502020204030204" charset="0"/>
                <a:ea typeface="微软雅黑" panose="020B0503020204020204" pitchFamily="34" charset="-122"/>
                <a:cs typeface="Times New Roman" panose="02020603050405020304" pitchFamily="18" charset="0"/>
              </a:rPr>
              <a:t>ans</a:t>
            </a:r>
            <a:r>
              <a:rPr lang="zh-CN" altLang="en-US" kern="100" dirty="0">
                <a:latin typeface="Calibri" panose="020F0502020204030204" charset="0"/>
                <a:ea typeface="微软雅黑" panose="020B0503020204020204" pitchFamily="34" charset="-122"/>
                <a:cs typeface="Times New Roman" panose="02020603050405020304" pitchFamily="18" charset="0"/>
              </a:rPr>
              <a:t>，问题转化为原图中不大于 </a:t>
            </a:r>
            <a:r>
              <a:rPr lang="en-US" altLang="zh-CN" kern="100" dirty="0" err="1">
                <a:latin typeface="Calibri" panose="020F0502020204030204" charset="0"/>
                <a:ea typeface="微软雅黑" panose="020B0503020204020204" pitchFamily="34" charset="-122"/>
                <a:cs typeface="Times New Roman" panose="02020603050405020304" pitchFamily="18" charset="0"/>
              </a:rPr>
              <a:t>ans</a:t>
            </a:r>
            <a:r>
              <a:rPr lang="en-US" altLang="zh-CN" kern="100" dirty="0">
                <a:latin typeface="Calibri" panose="020F0502020204030204" charset="0"/>
                <a:ea typeface="微软雅黑" panose="020B0503020204020204" pitchFamily="34" charset="-122"/>
                <a:cs typeface="Times New Roman" panose="02020603050405020304" pitchFamily="18" charset="0"/>
              </a:rPr>
              <a:t> </a:t>
            </a:r>
            <a:r>
              <a:rPr lang="zh-CN" altLang="en-US" kern="100" dirty="0">
                <a:latin typeface="Calibri" panose="020F0502020204030204" charset="0"/>
                <a:ea typeface="微软雅黑" panose="020B0503020204020204" pitchFamily="34" charset="-122"/>
                <a:cs typeface="Times New Roman" panose="02020603050405020304" pitchFamily="18" charset="0"/>
              </a:rPr>
              <a:t>的边能否使原图联通</a:t>
            </a:r>
            <a:endParaRPr lang="zh-CN" altLang="en-US"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二分答案复杂度</a:t>
            </a:r>
            <a:r>
              <a:rPr lang="en-US" altLang="zh-CN" kern="100" dirty="0">
                <a:latin typeface="Calibri" panose="020F0502020204030204" charset="0"/>
                <a:ea typeface="微软雅黑" panose="020B0503020204020204" pitchFamily="34" charset="-122"/>
                <a:cs typeface="Times New Roman" panose="02020603050405020304" pitchFamily="18" charset="0"/>
              </a:rPr>
              <a:t>O(</a:t>
            </a:r>
            <a:r>
              <a:rPr lang="en-US" altLang="zh-CN" kern="100" dirty="0" err="1">
                <a:latin typeface="Calibri" panose="020F0502020204030204" charset="0"/>
                <a:ea typeface="微软雅黑" panose="020B0503020204020204" pitchFamily="34" charset="-122"/>
                <a:cs typeface="Times New Roman" panose="02020603050405020304" pitchFamily="18" charset="0"/>
              </a:rPr>
              <a:t>logK</a:t>
            </a:r>
            <a:r>
              <a:rPr lang="en-US" altLang="zh-CN" kern="100" dirty="0">
                <a:latin typeface="Calibri" panose="020F0502020204030204" charset="0"/>
                <a:ea typeface="微软雅黑" panose="020B0503020204020204" pitchFamily="34" charset="-122"/>
                <a:cs typeface="Times New Roman" panose="02020603050405020304" pitchFamily="18" charset="0"/>
              </a:rPr>
              <a:t>)</a:t>
            </a:r>
            <a:r>
              <a:rPr lang="zh-CN" altLang="en-US" kern="100" dirty="0">
                <a:latin typeface="Calibri" panose="020F0502020204030204" charset="0"/>
                <a:ea typeface="微软雅黑" panose="020B0503020204020204" pitchFamily="34" charset="-122"/>
                <a:cs typeface="Times New Roman" panose="02020603050405020304" pitchFamily="18" charset="0"/>
              </a:rPr>
              <a:t>，判断连通性复杂度</a:t>
            </a:r>
            <a:r>
              <a:rPr lang="en-US" altLang="zh-CN" kern="100" dirty="0">
                <a:latin typeface="Calibri" panose="020F0502020204030204" charset="0"/>
                <a:ea typeface="微软雅黑" panose="020B0503020204020204" pitchFamily="34" charset="-122"/>
                <a:cs typeface="Times New Roman" panose="02020603050405020304" pitchFamily="18" charset="0"/>
              </a:rPr>
              <a:t>O(N+M)</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总复杂度</a:t>
            </a:r>
            <a:r>
              <a:rPr lang="en-US" altLang="zh-CN" kern="100" dirty="0">
                <a:latin typeface="Calibri" panose="020F0502020204030204" charset="0"/>
                <a:ea typeface="微软雅黑" panose="020B0503020204020204" pitchFamily="34" charset="-122"/>
                <a:cs typeface="Times New Roman" panose="02020603050405020304" pitchFamily="18" charset="0"/>
              </a:rPr>
              <a:t>O((N+M)</a:t>
            </a:r>
            <a:r>
              <a:rPr lang="en-US" altLang="zh-CN" kern="100" dirty="0" err="1">
                <a:latin typeface="Calibri" panose="020F0502020204030204" charset="0"/>
                <a:ea typeface="微软雅黑" panose="020B0503020204020204" pitchFamily="34" charset="-122"/>
                <a:cs typeface="Times New Roman" panose="02020603050405020304" pitchFamily="18" charset="0"/>
              </a:rPr>
              <a:t>logK</a:t>
            </a:r>
            <a:r>
              <a:rPr lang="en-US" altLang="zh-CN" kern="100" dirty="0">
                <a:latin typeface="Calibri" panose="020F0502020204030204" charset="0"/>
                <a:ea typeface="微软雅黑" panose="020B0503020204020204" pitchFamily="34" charset="-122"/>
                <a:cs typeface="Times New Roman" panose="02020603050405020304" pitchFamily="18" charset="0"/>
              </a:rPr>
              <a:t>)</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en-US" altLang="zh-CN" kern="100" dirty="0">
                <a:latin typeface="Calibri" panose="020F0502020204030204" charset="0"/>
                <a:ea typeface="微软雅黑" panose="020B0503020204020204" pitchFamily="34" charset="-122"/>
                <a:cs typeface="Times New Roman" panose="02020603050405020304" pitchFamily="18" charset="0"/>
              </a:rPr>
              <a:t>100</a:t>
            </a:r>
            <a:r>
              <a:rPr lang="zh-CN" altLang="en-US" kern="100" dirty="0">
                <a:latin typeface="Calibri" panose="020F0502020204030204" charset="0"/>
                <a:ea typeface="微软雅黑" panose="020B0503020204020204" pitchFamily="34" charset="-122"/>
                <a:cs typeface="Times New Roman" panose="02020603050405020304" pitchFamily="18" charset="0"/>
              </a:rPr>
              <a:t>分</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最小瓶颈生成树</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利用性质：最小生成树一定是瓶颈生成树</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求 </a:t>
            </a:r>
            <a:r>
              <a:rPr lang="en-US" altLang="zh-CN" kern="100" dirty="0">
                <a:latin typeface="Calibri" panose="020F0502020204030204" charset="0"/>
                <a:ea typeface="微软雅黑" panose="020B0503020204020204" pitchFamily="34" charset="-122"/>
                <a:cs typeface="Times New Roman" panose="02020603050405020304" pitchFamily="18" charset="0"/>
              </a:rPr>
              <a:t>MST </a:t>
            </a:r>
            <a:r>
              <a:rPr lang="zh-CN" altLang="en-US" kern="100" dirty="0">
                <a:latin typeface="Calibri" panose="020F0502020204030204" charset="0"/>
                <a:ea typeface="微软雅黑" panose="020B0503020204020204" pitchFamily="34" charset="-122"/>
                <a:cs typeface="Times New Roman" panose="02020603050405020304" pitchFamily="18" charset="0"/>
              </a:rPr>
              <a:t>输出最大的边</a:t>
            </a:r>
            <a:endParaRPr lang="zh-CN" altLang="en-US" kern="100" dirty="0">
              <a:latin typeface="Calibri" panose="020F0502020204030204"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267700" cy="1711366"/>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en-US" altLang="zh-CN" kern="100" dirty="0">
                <a:latin typeface="Calibri" panose="020F0502020204030204" charset="0"/>
                <a:ea typeface="微软雅黑" panose="020B0503020204020204" pitchFamily="34" charset="-122"/>
                <a:cs typeface="Times New Roman" panose="02020603050405020304" pitchFamily="18" charset="0"/>
              </a:rPr>
              <a:t>Kruskal  /  CSP201812-4 </a:t>
            </a:r>
            <a:r>
              <a:rPr lang="zh-CN" altLang="en-US" kern="100" dirty="0">
                <a:latin typeface="Calibri" panose="020F0502020204030204" charset="0"/>
                <a:ea typeface="微软雅黑" panose="020B0503020204020204" pitchFamily="34" charset="-122"/>
                <a:cs typeface="Times New Roman" panose="02020603050405020304" pitchFamily="18" charset="0"/>
              </a:rPr>
              <a:t>数据中心</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代码</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918608" y="1673890"/>
            <a:ext cx="5904126" cy="51841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385810" cy="3788858"/>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en-US" altLang="zh-CN" kern="100" dirty="0">
                <a:latin typeface="Calibri" panose="020F0502020204030204" charset="0"/>
                <a:ea typeface="微软雅黑" panose="020B0503020204020204" pitchFamily="34" charset="-122"/>
                <a:cs typeface="Times New Roman" panose="02020603050405020304" pitchFamily="18" charset="0"/>
              </a:rPr>
              <a:t>Prim</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342900" lvl="0" indent="-342900">
              <a:lnSpc>
                <a:spcPct val="150000"/>
              </a:lnSpc>
              <a:spcAft>
                <a:spcPts val="0"/>
              </a:spcAft>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一句话：</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a:lnSpc>
                <a:spcPct val="150000"/>
              </a:lnSpc>
            </a:pPr>
            <a:r>
              <a:rPr lang="zh-CN" altLang="en-US" kern="100" dirty="0">
                <a:solidFill>
                  <a:srgbClr val="FF0000"/>
                </a:solidFill>
                <a:latin typeface="Calibri" panose="020F0502020204030204" charset="0"/>
                <a:ea typeface="微软雅黑" panose="020B0503020204020204" pitchFamily="34" charset="-122"/>
                <a:cs typeface="Times New Roman" panose="02020603050405020304" pitchFamily="18" charset="0"/>
              </a:rPr>
              <a:t>“基于点的贪心算法，核心思想是维护一个连通点集，每次都从不在该点集内的点中，选出一个连通该点集的代价最小的点加入这个点集。”</a:t>
            </a: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最小生成树</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385810" cy="6281848"/>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r>
              <a:rPr lang="en-US" altLang="zh-CN" kern="100" dirty="0">
                <a:latin typeface="Calibri" panose="020F0502020204030204" charset="0"/>
                <a:ea typeface="微软雅黑" panose="020B0503020204020204" pitchFamily="34" charset="-122"/>
                <a:cs typeface="Times New Roman" panose="02020603050405020304" pitchFamily="18" charset="0"/>
              </a:rPr>
              <a:t>Prim</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r>
              <a:rPr lang="zh-CN" altLang="en-US" kern="100" dirty="0">
                <a:latin typeface="Calibri" panose="020F0502020204030204" charset="0"/>
                <a:ea typeface="微软雅黑" panose="020B0503020204020204" pitchFamily="34" charset="-122"/>
                <a:cs typeface="Times New Roman" panose="02020603050405020304" pitchFamily="18" charset="0"/>
              </a:rPr>
              <a:t>进阶：斐波那契堆优化、平衡树优化 （感兴趣的话自行了解）</a:t>
            </a: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614170" y="1385550"/>
            <a:ext cx="6021070" cy="47104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4"/>
          <p:cNvPicPr>
            <a:picLocks noChangeAspect="1"/>
          </p:cNvPicPr>
          <p:nvPr/>
        </p:nvPicPr>
        <p:blipFill rotWithShape="1">
          <a:blip r:embed="rId2">
            <a:extLst>
              <a:ext uri="{28A0092B-C50C-407E-A947-70E740481C1C}">
                <a14:useLocalDpi xmlns:a14="http://schemas.microsoft.com/office/drawing/2010/main" val="0"/>
              </a:ext>
            </a:extLst>
          </a:blip>
          <a:srcRect t="36461"/>
          <a:stretch>
            <a:fillRect/>
          </a:stretch>
        </p:blipFill>
        <p:spPr>
          <a:xfrm>
            <a:off x="0" y="2977"/>
            <a:ext cx="9159759" cy="3802246"/>
          </a:xfrm>
          <a:prstGeom prst="rect">
            <a:avLst/>
          </a:prstGeom>
        </p:spPr>
      </p:pic>
      <p:grpSp>
        <p:nvGrpSpPr>
          <p:cNvPr id="4" name="组合 3"/>
          <p:cNvGrpSpPr/>
          <p:nvPr/>
        </p:nvGrpSpPr>
        <p:grpSpPr>
          <a:xfrm>
            <a:off x="802881" y="3220887"/>
            <a:ext cx="7648586" cy="2501388"/>
            <a:chOff x="1200150" y="3107981"/>
            <a:chExt cx="9791700" cy="3289170"/>
          </a:xfrm>
        </p:grpSpPr>
        <p:sp>
          <p:nvSpPr>
            <p:cNvPr id="5" name="矩形: 圆角 4"/>
            <p:cNvSpPr/>
            <p:nvPr/>
          </p:nvSpPr>
          <p:spPr>
            <a:xfrm>
              <a:off x="1664486" y="3107981"/>
              <a:ext cx="8945408" cy="3174172"/>
            </a:xfrm>
            <a:prstGeom prst="roundRect">
              <a:avLst>
                <a:gd name="adj" fmla="val 320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矩形: 圆角 5"/>
            <p:cNvSpPr/>
            <p:nvPr/>
          </p:nvSpPr>
          <p:spPr>
            <a:xfrm>
              <a:off x="1463942" y="3222979"/>
              <a:ext cx="9346497" cy="3174172"/>
            </a:xfrm>
            <a:prstGeom prst="roundRect">
              <a:avLst>
                <a:gd name="adj" fmla="val 3205"/>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矩形: 圆角 6"/>
            <p:cNvSpPr/>
            <p:nvPr/>
          </p:nvSpPr>
          <p:spPr>
            <a:xfrm>
              <a:off x="1200150" y="3365257"/>
              <a:ext cx="9791700" cy="2757614"/>
            </a:xfrm>
            <a:prstGeom prst="roundRect">
              <a:avLst>
                <a:gd name="adj" fmla="val 3205"/>
              </a:avLst>
            </a:prstGeom>
            <a:gradFill flip="none" rotWithShape="1">
              <a:gsLst>
                <a:gs pos="0">
                  <a:schemeClr val="bg1"/>
                </a:gs>
                <a:gs pos="100000">
                  <a:srgbClr val="F8F8F8"/>
                </a:gs>
              </a:gsLst>
              <a:lin ang="5400000" scaled="1"/>
              <a:tileRect/>
            </a:gradFill>
            <a:ln>
              <a:noFill/>
            </a:ln>
            <a:effectLst>
              <a:outerShdw blurRad="317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72000" rIns="540000" bIns="72000" numCol="1" spcCol="0" rtlCol="0" fromWordArt="0" anchor="ctr" anchorCtr="0" forceAA="0" compatLnSpc="1">
              <a:noAutofit/>
            </a:bodyPr>
            <a:lstStyle/>
            <a:p>
              <a:pPr indent="457200">
                <a:lnSpc>
                  <a:spcPct val="120000"/>
                </a:lnSpc>
              </a:pPr>
              <a:endParaRPr lang="zh-CN" altLang="en-US" sz="2400" dirty="0">
                <a:solidFill>
                  <a:schemeClr val="tx1"/>
                </a:solidFill>
                <a:cs typeface="+mn-ea"/>
                <a:sym typeface="+mn-lt"/>
              </a:endParaRPr>
            </a:p>
          </p:txBody>
        </p:sp>
      </p:grpSp>
      <p:sp>
        <p:nvSpPr>
          <p:cNvPr id="9" name="标题 74"/>
          <p:cNvSpPr>
            <a:spLocks noGrp="1"/>
          </p:cNvSpPr>
          <p:nvPr>
            <p:ph type="title"/>
          </p:nvPr>
        </p:nvSpPr>
        <p:spPr>
          <a:xfrm>
            <a:off x="3288169" y="4161391"/>
            <a:ext cx="3343859" cy="670536"/>
          </a:xfrm>
        </p:spPr>
        <p:txBody>
          <a:bodyPr>
            <a:normAutofit fontScale="90000"/>
          </a:bodyPr>
          <a:lstStyle/>
          <a:p>
            <a:pPr algn="dist"/>
            <a:r>
              <a:rPr lang="zh-CN" altLang="en-US" sz="3600" dirty="0">
                <a:latin typeface="微软雅黑" panose="020B0503020204020204" pitchFamily="34" charset="-122"/>
                <a:ea typeface="微软雅黑" panose="020B0503020204020204" pitchFamily="34" charset="-122"/>
              </a:rPr>
              <a:t>图的存储方式</a:t>
            </a:r>
            <a:br>
              <a:rPr lang="en-US" altLang="zh-CN" sz="3600" dirty="0">
                <a:latin typeface="微软雅黑" panose="020B0503020204020204" pitchFamily="34" charset="-122"/>
                <a:ea typeface="微软雅黑" panose="020B0503020204020204" pitchFamily="34" charset="-122"/>
              </a:rPr>
            </a:br>
            <a:r>
              <a:rPr lang="en-US" altLang="zh-CN" sz="220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The</a:t>
            </a:r>
            <a:r>
              <a:rPr lang="zh-CN" altLang="en-US" sz="220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220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way to store a map</a:t>
            </a:r>
            <a:endParaRPr lang="zh-CN" altLang="en-US" sz="3600" dirty="0">
              <a:solidFill>
                <a:schemeClr val="bg1">
                  <a:lumMod val="75000"/>
                </a:schemeClr>
              </a:solidFill>
              <a:latin typeface="微软雅黑" panose="020B0503020204020204" pitchFamily="34" charset="-122"/>
              <a:ea typeface="微软雅黑" panose="020B0503020204020204" pitchFamily="34" charset="-122"/>
            </a:endParaRPr>
          </a:p>
        </p:txBody>
      </p:sp>
      <p:graphicFrame>
        <p:nvGraphicFramePr>
          <p:cNvPr id="10" name="图表 9"/>
          <p:cNvGraphicFramePr/>
          <p:nvPr/>
        </p:nvGraphicFramePr>
        <p:xfrm>
          <a:off x="1381564" y="3754945"/>
          <a:ext cx="2179863" cy="1272888"/>
        </p:xfrm>
        <a:graphic>
          <a:graphicData uri="http://schemas.openxmlformats.org/drawingml/2006/chart">
            <c:chart xmlns:c="http://schemas.openxmlformats.org/drawingml/2006/chart" xmlns:r="http://schemas.openxmlformats.org/officeDocument/2006/relationships" r:id="rId1"/>
          </a:graphicData>
        </a:graphic>
      </p:graphicFrame>
      <p:grpSp>
        <p:nvGrpSpPr>
          <p:cNvPr id="12" name="ba3e13bc-cc22-40db-8abb-361298693e2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7823002" y="73858"/>
            <a:ext cx="1228130" cy="313031"/>
            <a:chOff x="2866708" y="2481344"/>
            <a:chExt cx="6458593" cy="1879440"/>
          </a:xfrm>
          <a:solidFill>
            <a:schemeClr val="bg1"/>
          </a:solidFill>
        </p:grpSpPr>
        <p:grpSp>
          <p:nvGrpSpPr>
            <p:cNvPr id="16" name="ïSļïdè"/>
            <p:cNvGrpSpPr/>
            <p:nvPr/>
          </p:nvGrpSpPr>
          <p:grpSpPr>
            <a:xfrm>
              <a:off x="2866708" y="2604783"/>
              <a:ext cx="1724148" cy="1756001"/>
              <a:chOff x="4810125" y="3095626"/>
              <a:chExt cx="687388" cy="700088"/>
            </a:xfrm>
            <a:grpFill/>
          </p:grpSpPr>
          <p:sp>
            <p:nvSpPr>
              <p:cNvPr id="46" name="íşḷidê"/>
              <p:cNvSpPr/>
              <p:nvPr/>
            </p:nvSpPr>
            <p:spPr bwMode="auto">
              <a:xfrm>
                <a:off x="4810125" y="3095626"/>
                <a:ext cx="687388" cy="700088"/>
              </a:xfrm>
              <a:custGeom>
                <a:avLst/>
                <a:gdLst>
                  <a:gd name="T0" fmla="*/ 104 w 208"/>
                  <a:gd name="T1" fmla="*/ 207 h 210"/>
                  <a:gd name="T2" fmla="*/ 4 w 208"/>
                  <a:gd name="T3" fmla="*/ 105 h 210"/>
                  <a:gd name="T4" fmla="*/ 104 w 208"/>
                  <a:gd name="T5" fmla="*/ 4 h 210"/>
                  <a:gd name="T6" fmla="*/ 204 w 208"/>
                  <a:gd name="T7" fmla="*/ 105 h 210"/>
                  <a:gd name="T8" fmla="*/ 104 w 208"/>
                  <a:gd name="T9" fmla="*/ 207 h 210"/>
                  <a:gd name="T10" fmla="*/ 104 w 208"/>
                  <a:gd name="T11" fmla="*/ 0 h 210"/>
                  <a:gd name="T12" fmla="*/ 0 w 208"/>
                  <a:gd name="T13" fmla="*/ 105 h 210"/>
                  <a:gd name="T14" fmla="*/ 104 w 208"/>
                  <a:gd name="T15" fmla="*/ 210 h 210"/>
                  <a:gd name="T16" fmla="*/ 208 w 208"/>
                  <a:gd name="T17" fmla="*/ 105 h 210"/>
                  <a:gd name="T18" fmla="*/ 104 w 208"/>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10">
                    <a:moveTo>
                      <a:pt x="104" y="207"/>
                    </a:moveTo>
                    <a:cubicBezTo>
                      <a:pt x="49" y="207"/>
                      <a:pt x="4" y="161"/>
                      <a:pt x="4" y="105"/>
                    </a:cubicBezTo>
                    <a:cubicBezTo>
                      <a:pt x="4" y="49"/>
                      <a:pt x="49" y="4"/>
                      <a:pt x="104" y="4"/>
                    </a:cubicBezTo>
                    <a:cubicBezTo>
                      <a:pt x="159" y="4"/>
                      <a:pt x="204" y="49"/>
                      <a:pt x="204" y="105"/>
                    </a:cubicBezTo>
                    <a:cubicBezTo>
                      <a:pt x="204" y="161"/>
                      <a:pt x="159" y="207"/>
                      <a:pt x="104" y="207"/>
                    </a:cubicBezTo>
                    <a:close/>
                    <a:moveTo>
                      <a:pt x="104" y="0"/>
                    </a:moveTo>
                    <a:cubicBezTo>
                      <a:pt x="47" y="0"/>
                      <a:pt x="0" y="47"/>
                      <a:pt x="0" y="105"/>
                    </a:cubicBezTo>
                    <a:cubicBezTo>
                      <a:pt x="0" y="163"/>
                      <a:pt x="47" y="210"/>
                      <a:pt x="104" y="210"/>
                    </a:cubicBezTo>
                    <a:cubicBezTo>
                      <a:pt x="161" y="210"/>
                      <a:pt x="208" y="163"/>
                      <a:pt x="208" y="105"/>
                    </a:cubicBezTo>
                    <a:cubicBezTo>
                      <a:pt x="208" y="47"/>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7" name="íSľïdé"/>
              <p:cNvSpPr/>
              <p:nvPr/>
            </p:nvSpPr>
            <p:spPr bwMode="auto">
              <a:xfrm>
                <a:off x="5384800" y="3559176"/>
                <a:ext cx="46038" cy="30163"/>
              </a:xfrm>
              <a:custGeom>
                <a:avLst/>
                <a:gdLst>
                  <a:gd name="T0" fmla="*/ 29 w 29"/>
                  <a:gd name="T1" fmla="*/ 13 h 19"/>
                  <a:gd name="T2" fmla="*/ 27 w 29"/>
                  <a:gd name="T3" fmla="*/ 19 h 19"/>
                  <a:gd name="T4" fmla="*/ 0 w 29"/>
                  <a:gd name="T5" fmla="*/ 6 h 19"/>
                  <a:gd name="T6" fmla="*/ 4 w 29"/>
                  <a:gd name="T7" fmla="*/ 0 h 19"/>
                  <a:gd name="T8" fmla="*/ 29 w 29"/>
                  <a:gd name="T9" fmla="*/ 13 h 19"/>
                </a:gdLst>
                <a:ahLst/>
                <a:cxnLst>
                  <a:cxn ang="0">
                    <a:pos x="T0" y="T1"/>
                  </a:cxn>
                  <a:cxn ang="0">
                    <a:pos x="T2" y="T3"/>
                  </a:cxn>
                  <a:cxn ang="0">
                    <a:pos x="T4" y="T5"/>
                  </a:cxn>
                  <a:cxn ang="0">
                    <a:pos x="T6" y="T7"/>
                  </a:cxn>
                  <a:cxn ang="0">
                    <a:pos x="T8" y="T9"/>
                  </a:cxn>
                </a:cxnLst>
                <a:rect l="0" t="0" r="r" b="b"/>
                <a:pathLst>
                  <a:path w="29" h="19">
                    <a:moveTo>
                      <a:pt x="29" y="13"/>
                    </a:moveTo>
                    <a:lnTo>
                      <a:pt x="27" y="19"/>
                    </a:lnTo>
                    <a:lnTo>
                      <a:pt x="0" y="6"/>
                    </a:lnTo>
                    <a:lnTo>
                      <a:pt x="4" y="0"/>
                    </a:lnTo>
                    <a:lnTo>
                      <a:pt x="2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8" name="ïslíḋê"/>
              <p:cNvSpPr/>
              <p:nvPr/>
            </p:nvSpPr>
            <p:spPr bwMode="auto">
              <a:xfrm>
                <a:off x="5405438" y="3479801"/>
                <a:ext cx="49213" cy="42863"/>
              </a:xfrm>
              <a:custGeom>
                <a:avLst/>
                <a:gdLst>
                  <a:gd name="T0" fmla="*/ 31 w 31"/>
                  <a:gd name="T1" fmla="*/ 14 h 27"/>
                  <a:gd name="T2" fmla="*/ 29 w 31"/>
                  <a:gd name="T3" fmla="*/ 21 h 27"/>
                  <a:gd name="T4" fmla="*/ 19 w 31"/>
                  <a:gd name="T5" fmla="*/ 18 h 27"/>
                  <a:gd name="T6" fmla="*/ 0 w 31"/>
                  <a:gd name="T7" fmla="*/ 27 h 27"/>
                  <a:gd name="T8" fmla="*/ 2 w 31"/>
                  <a:gd name="T9" fmla="*/ 18 h 27"/>
                  <a:gd name="T10" fmla="*/ 14 w 31"/>
                  <a:gd name="T11" fmla="*/ 14 h 27"/>
                  <a:gd name="T12" fmla="*/ 4 w 31"/>
                  <a:gd name="T13" fmla="*/ 6 h 27"/>
                  <a:gd name="T14" fmla="*/ 4 w 31"/>
                  <a:gd name="T15" fmla="*/ 0 h 27"/>
                  <a:gd name="T16" fmla="*/ 19 w 31"/>
                  <a:gd name="T17" fmla="*/ 12 h 27"/>
                  <a:gd name="T18" fmla="*/ 31 w 31"/>
                  <a:gd name="T1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7">
                    <a:moveTo>
                      <a:pt x="31" y="14"/>
                    </a:moveTo>
                    <a:lnTo>
                      <a:pt x="29" y="21"/>
                    </a:lnTo>
                    <a:lnTo>
                      <a:pt x="19" y="18"/>
                    </a:lnTo>
                    <a:lnTo>
                      <a:pt x="0" y="27"/>
                    </a:lnTo>
                    <a:lnTo>
                      <a:pt x="2" y="18"/>
                    </a:lnTo>
                    <a:lnTo>
                      <a:pt x="14" y="14"/>
                    </a:lnTo>
                    <a:lnTo>
                      <a:pt x="4" y="6"/>
                    </a:lnTo>
                    <a:lnTo>
                      <a:pt x="4" y="0"/>
                    </a:lnTo>
                    <a:lnTo>
                      <a:pt x="19" y="12"/>
                    </a:lnTo>
                    <a:lnTo>
                      <a:pt x="3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9" name="işļïḍè"/>
              <p:cNvSpPr/>
              <p:nvPr/>
            </p:nvSpPr>
            <p:spPr bwMode="auto">
              <a:xfrm>
                <a:off x="5391150" y="3522663"/>
                <a:ext cx="50800" cy="36513"/>
              </a:xfrm>
              <a:custGeom>
                <a:avLst/>
                <a:gdLst>
                  <a:gd name="T0" fmla="*/ 32 w 32"/>
                  <a:gd name="T1" fmla="*/ 17 h 23"/>
                  <a:gd name="T2" fmla="*/ 32 w 32"/>
                  <a:gd name="T3" fmla="*/ 23 h 23"/>
                  <a:gd name="T4" fmla="*/ 9 w 32"/>
                  <a:gd name="T5" fmla="*/ 15 h 23"/>
                  <a:gd name="T6" fmla="*/ 7 w 32"/>
                  <a:gd name="T7" fmla="*/ 23 h 23"/>
                  <a:gd name="T8" fmla="*/ 0 w 32"/>
                  <a:gd name="T9" fmla="*/ 21 h 23"/>
                  <a:gd name="T10" fmla="*/ 9 w 32"/>
                  <a:gd name="T11" fmla="*/ 0 h 23"/>
                  <a:gd name="T12" fmla="*/ 13 w 32"/>
                  <a:gd name="T13" fmla="*/ 2 h 23"/>
                  <a:gd name="T14" fmla="*/ 11 w 32"/>
                  <a:gd name="T15" fmla="*/ 8 h 23"/>
                  <a:gd name="T16" fmla="*/ 32 w 32"/>
                  <a:gd name="T1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3">
                    <a:moveTo>
                      <a:pt x="32" y="17"/>
                    </a:moveTo>
                    <a:lnTo>
                      <a:pt x="32" y="23"/>
                    </a:lnTo>
                    <a:lnTo>
                      <a:pt x="9" y="15"/>
                    </a:lnTo>
                    <a:lnTo>
                      <a:pt x="7" y="23"/>
                    </a:lnTo>
                    <a:lnTo>
                      <a:pt x="0" y="21"/>
                    </a:lnTo>
                    <a:lnTo>
                      <a:pt x="9" y="0"/>
                    </a:lnTo>
                    <a:lnTo>
                      <a:pt x="13" y="2"/>
                    </a:lnTo>
                    <a:lnTo>
                      <a:pt x="11" y="8"/>
                    </a:lnTo>
                    <a:lnTo>
                      <a:pt x="3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0" name="í$ļîḓé"/>
              <p:cNvSpPr/>
              <p:nvPr/>
            </p:nvSpPr>
            <p:spPr bwMode="auto">
              <a:xfrm>
                <a:off x="5368925" y="3579813"/>
                <a:ext cx="46038" cy="46038"/>
              </a:xfrm>
              <a:custGeom>
                <a:avLst/>
                <a:gdLst>
                  <a:gd name="T0" fmla="*/ 0 w 14"/>
                  <a:gd name="T1" fmla="*/ 6 h 14"/>
                  <a:gd name="T2" fmla="*/ 1 w 14"/>
                  <a:gd name="T3" fmla="*/ 3 h 14"/>
                  <a:gd name="T4" fmla="*/ 4 w 14"/>
                  <a:gd name="T5" fmla="*/ 1 h 14"/>
                  <a:gd name="T6" fmla="*/ 8 w 14"/>
                  <a:gd name="T7" fmla="*/ 1 h 14"/>
                  <a:gd name="T8" fmla="*/ 6 w 14"/>
                  <a:gd name="T9" fmla="*/ 4 h 14"/>
                  <a:gd name="T10" fmla="*/ 5 w 14"/>
                  <a:gd name="T11" fmla="*/ 3 h 14"/>
                  <a:gd name="T12" fmla="*/ 3 w 14"/>
                  <a:gd name="T13" fmla="*/ 5 h 14"/>
                  <a:gd name="T14" fmla="*/ 3 w 14"/>
                  <a:gd name="T15" fmla="*/ 6 h 14"/>
                  <a:gd name="T16" fmla="*/ 3 w 14"/>
                  <a:gd name="T17" fmla="*/ 7 h 14"/>
                  <a:gd name="T18" fmla="*/ 4 w 14"/>
                  <a:gd name="T19" fmla="*/ 7 h 14"/>
                  <a:gd name="T20" fmla="*/ 6 w 14"/>
                  <a:gd name="T21" fmla="*/ 6 h 14"/>
                  <a:gd name="T22" fmla="*/ 9 w 14"/>
                  <a:gd name="T23" fmla="*/ 4 h 14"/>
                  <a:gd name="T24" fmla="*/ 11 w 14"/>
                  <a:gd name="T25" fmla="*/ 3 h 14"/>
                  <a:gd name="T26" fmla="*/ 13 w 14"/>
                  <a:gd name="T27" fmla="*/ 4 h 14"/>
                  <a:gd name="T28" fmla="*/ 14 w 14"/>
                  <a:gd name="T29" fmla="*/ 6 h 14"/>
                  <a:gd name="T30" fmla="*/ 14 w 14"/>
                  <a:gd name="T31" fmla="*/ 8 h 14"/>
                  <a:gd name="T32" fmla="*/ 13 w 14"/>
                  <a:gd name="T33" fmla="*/ 11 h 14"/>
                  <a:gd name="T34" fmla="*/ 10 w 14"/>
                  <a:gd name="T35" fmla="*/ 14 h 14"/>
                  <a:gd name="T36" fmla="*/ 6 w 14"/>
                  <a:gd name="T37" fmla="*/ 13 h 14"/>
                  <a:gd name="T38" fmla="*/ 7 w 14"/>
                  <a:gd name="T39" fmla="*/ 11 h 14"/>
                  <a:gd name="T40" fmla="*/ 10 w 14"/>
                  <a:gd name="T41" fmla="*/ 11 h 14"/>
                  <a:gd name="T42" fmla="*/ 11 w 14"/>
                  <a:gd name="T43" fmla="*/ 10 h 14"/>
                  <a:gd name="T44" fmla="*/ 12 w 14"/>
                  <a:gd name="T45" fmla="*/ 8 h 14"/>
                  <a:gd name="T46" fmla="*/ 11 w 14"/>
                  <a:gd name="T47" fmla="*/ 6 h 14"/>
                  <a:gd name="T48" fmla="*/ 10 w 14"/>
                  <a:gd name="T49" fmla="*/ 6 h 14"/>
                  <a:gd name="T50" fmla="*/ 9 w 14"/>
                  <a:gd name="T51" fmla="*/ 7 h 14"/>
                  <a:gd name="T52" fmla="*/ 7 w 14"/>
                  <a:gd name="T53" fmla="*/ 8 h 14"/>
                  <a:gd name="T54" fmla="*/ 5 w 14"/>
                  <a:gd name="T55" fmla="*/ 10 h 14"/>
                  <a:gd name="T56" fmla="*/ 2 w 14"/>
                  <a:gd name="T57" fmla="*/ 9 h 14"/>
                  <a:gd name="T58" fmla="*/ 0 w 14"/>
                  <a:gd name="T59" fmla="*/ 8 h 14"/>
                  <a:gd name="T60" fmla="*/ 0 w 14"/>
                  <a:gd name="T6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14">
                    <a:moveTo>
                      <a:pt x="0" y="6"/>
                    </a:moveTo>
                    <a:cubicBezTo>
                      <a:pt x="0" y="5"/>
                      <a:pt x="1" y="4"/>
                      <a:pt x="1" y="3"/>
                    </a:cubicBezTo>
                    <a:cubicBezTo>
                      <a:pt x="2" y="2"/>
                      <a:pt x="3" y="1"/>
                      <a:pt x="4" y="1"/>
                    </a:cubicBezTo>
                    <a:cubicBezTo>
                      <a:pt x="5" y="0"/>
                      <a:pt x="7" y="1"/>
                      <a:pt x="8" y="1"/>
                    </a:cubicBezTo>
                    <a:cubicBezTo>
                      <a:pt x="6" y="4"/>
                      <a:pt x="6" y="4"/>
                      <a:pt x="6" y="4"/>
                    </a:cubicBezTo>
                    <a:cubicBezTo>
                      <a:pt x="6" y="3"/>
                      <a:pt x="5" y="3"/>
                      <a:pt x="5" y="3"/>
                    </a:cubicBezTo>
                    <a:cubicBezTo>
                      <a:pt x="4" y="4"/>
                      <a:pt x="4" y="4"/>
                      <a:pt x="3" y="5"/>
                    </a:cubicBezTo>
                    <a:cubicBezTo>
                      <a:pt x="3" y="5"/>
                      <a:pt x="2" y="6"/>
                      <a:pt x="3" y="6"/>
                    </a:cubicBezTo>
                    <a:cubicBezTo>
                      <a:pt x="3" y="7"/>
                      <a:pt x="3" y="7"/>
                      <a:pt x="3" y="7"/>
                    </a:cubicBezTo>
                    <a:cubicBezTo>
                      <a:pt x="3" y="7"/>
                      <a:pt x="4" y="7"/>
                      <a:pt x="4" y="7"/>
                    </a:cubicBezTo>
                    <a:cubicBezTo>
                      <a:pt x="4" y="7"/>
                      <a:pt x="5" y="7"/>
                      <a:pt x="6" y="6"/>
                    </a:cubicBezTo>
                    <a:cubicBezTo>
                      <a:pt x="7" y="5"/>
                      <a:pt x="8" y="4"/>
                      <a:pt x="9" y="4"/>
                    </a:cubicBezTo>
                    <a:cubicBezTo>
                      <a:pt x="9" y="4"/>
                      <a:pt x="10" y="3"/>
                      <a:pt x="11" y="3"/>
                    </a:cubicBezTo>
                    <a:cubicBezTo>
                      <a:pt x="11" y="3"/>
                      <a:pt x="12" y="4"/>
                      <a:pt x="13" y="4"/>
                    </a:cubicBezTo>
                    <a:cubicBezTo>
                      <a:pt x="13" y="5"/>
                      <a:pt x="14" y="5"/>
                      <a:pt x="14" y="6"/>
                    </a:cubicBezTo>
                    <a:cubicBezTo>
                      <a:pt x="14" y="7"/>
                      <a:pt x="14" y="7"/>
                      <a:pt x="14" y="8"/>
                    </a:cubicBezTo>
                    <a:cubicBezTo>
                      <a:pt x="14" y="9"/>
                      <a:pt x="14" y="10"/>
                      <a:pt x="13" y="11"/>
                    </a:cubicBezTo>
                    <a:cubicBezTo>
                      <a:pt x="12" y="12"/>
                      <a:pt x="11" y="13"/>
                      <a:pt x="10" y="14"/>
                    </a:cubicBezTo>
                    <a:cubicBezTo>
                      <a:pt x="9" y="14"/>
                      <a:pt x="7" y="14"/>
                      <a:pt x="6" y="13"/>
                    </a:cubicBezTo>
                    <a:cubicBezTo>
                      <a:pt x="7" y="11"/>
                      <a:pt x="7" y="11"/>
                      <a:pt x="7" y="11"/>
                    </a:cubicBezTo>
                    <a:cubicBezTo>
                      <a:pt x="8" y="11"/>
                      <a:pt x="9" y="11"/>
                      <a:pt x="10" y="11"/>
                    </a:cubicBezTo>
                    <a:cubicBezTo>
                      <a:pt x="10" y="11"/>
                      <a:pt x="11" y="10"/>
                      <a:pt x="11" y="10"/>
                    </a:cubicBezTo>
                    <a:cubicBezTo>
                      <a:pt x="12" y="9"/>
                      <a:pt x="12" y="8"/>
                      <a:pt x="12" y="8"/>
                    </a:cubicBezTo>
                    <a:cubicBezTo>
                      <a:pt x="12" y="7"/>
                      <a:pt x="12" y="7"/>
                      <a:pt x="11" y="6"/>
                    </a:cubicBezTo>
                    <a:cubicBezTo>
                      <a:pt x="11" y="6"/>
                      <a:pt x="11" y="6"/>
                      <a:pt x="10" y="6"/>
                    </a:cubicBezTo>
                    <a:cubicBezTo>
                      <a:pt x="10" y="6"/>
                      <a:pt x="10" y="6"/>
                      <a:pt x="9" y="7"/>
                    </a:cubicBezTo>
                    <a:cubicBezTo>
                      <a:pt x="9" y="7"/>
                      <a:pt x="8" y="7"/>
                      <a:pt x="7" y="8"/>
                    </a:cubicBezTo>
                    <a:cubicBezTo>
                      <a:pt x="6" y="9"/>
                      <a:pt x="5" y="10"/>
                      <a:pt x="5" y="10"/>
                    </a:cubicBezTo>
                    <a:cubicBezTo>
                      <a:pt x="4" y="10"/>
                      <a:pt x="3" y="10"/>
                      <a:pt x="2" y="9"/>
                    </a:cubicBezTo>
                    <a:cubicBezTo>
                      <a:pt x="1" y="9"/>
                      <a:pt x="1" y="9"/>
                      <a:pt x="0" y="8"/>
                    </a:cubicBezTo>
                    <a:cubicBezTo>
                      <a:pt x="0" y="7"/>
                      <a:pt x="0" y="7"/>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1" name="íşļíḑè"/>
              <p:cNvSpPr/>
              <p:nvPr/>
            </p:nvSpPr>
            <p:spPr bwMode="auto">
              <a:xfrm>
                <a:off x="5335588" y="3616326"/>
                <a:ext cx="60325" cy="52388"/>
              </a:xfrm>
              <a:custGeom>
                <a:avLst/>
                <a:gdLst>
                  <a:gd name="T0" fmla="*/ 12 w 18"/>
                  <a:gd name="T1" fmla="*/ 9 h 16"/>
                  <a:gd name="T2" fmla="*/ 10 w 18"/>
                  <a:gd name="T3" fmla="*/ 8 h 16"/>
                  <a:gd name="T4" fmla="*/ 9 w 18"/>
                  <a:gd name="T5" fmla="*/ 9 h 16"/>
                  <a:gd name="T6" fmla="*/ 8 w 18"/>
                  <a:gd name="T7" fmla="*/ 9 h 16"/>
                  <a:gd name="T8" fmla="*/ 8 w 18"/>
                  <a:gd name="T9" fmla="*/ 10 h 16"/>
                  <a:gd name="T10" fmla="*/ 12 w 18"/>
                  <a:gd name="T11" fmla="*/ 14 h 16"/>
                  <a:gd name="T12" fmla="*/ 10 w 18"/>
                  <a:gd name="T13" fmla="*/ 16 h 16"/>
                  <a:gd name="T14" fmla="*/ 0 w 18"/>
                  <a:gd name="T15" fmla="*/ 7 h 16"/>
                  <a:gd name="T16" fmla="*/ 4 w 18"/>
                  <a:gd name="T17" fmla="*/ 2 h 16"/>
                  <a:gd name="T18" fmla="*/ 6 w 18"/>
                  <a:gd name="T19" fmla="*/ 0 h 16"/>
                  <a:gd name="T20" fmla="*/ 8 w 18"/>
                  <a:gd name="T21" fmla="*/ 0 h 16"/>
                  <a:gd name="T22" fmla="*/ 10 w 18"/>
                  <a:gd name="T23" fmla="*/ 1 h 16"/>
                  <a:gd name="T24" fmla="*/ 12 w 18"/>
                  <a:gd name="T25" fmla="*/ 3 h 16"/>
                  <a:gd name="T26" fmla="*/ 11 w 18"/>
                  <a:gd name="T27" fmla="*/ 6 h 16"/>
                  <a:gd name="T28" fmla="*/ 12 w 18"/>
                  <a:gd name="T29" fmla="*/ 6 h 16"/>
                  <a:gd name="T30" fmla="*/ 15 w 18"/>
                  <a:gd name="T31" fmla="*/ 6 h 16"/>
                  <a:gd name="T32" fmla="*/ 18 w 18"/>
                  <a:gd name="T33" fmla="*/ 7 h 16"/>
                  <a:gd name="T34" fmla="*/ 16 w 18"/>
                  <a:gd name="T35" fmla="*/ 9 h 16"/>
                  <a:gd name="T36" fmla="*/ 12 w 18"/>
                  <a:gd name="T37" fmla="*/ 9 h 16"/>
                  <a:gd name="T38" fmla="*/ 9 w 18"/>
                  <a:gd name="T39" fmla="*/ 5 h 16"/>
                  <a:gd name="T40" fmla="*/ 9 w 18"/>
                  <a:gd name="T41" fmla="*/ 4 h 16"/>
                  <a:gd name="T42" fmla="*/ 8 w 18"/>
                  <a:gd name="T43" fmla="*/ 3 h 16"/>
                  <a:gd name="T44" fmla="*/ 7 w 18"/>
                  <a:gd name="T45" fmla="*/ 3 h 16"/>
                  <a:gd name="T46" fmla="*/ 6 w 18"/>
                  <a:gd name="T47" fmla="*/ 3 h 16"/>
                  <a:gd name="T48" fmla="*/ 5 w 18"/>
                  <a:gd name="T49" fmla="*/ 5 h 16"/>
                  <a:gd name="T50" fmla="*/ 3 w 18"/>
                  <a:gd name="T51" fmla="*/ 6 h 16"/>
                  <a:gd name="T52" fmla="*/ 6 w 18"/>
                  <a:gd name="T53" fmla="*/ 8 h 16"/>
                  <a:gd name="T54" fmla="*/ 7 w 18"/>
                  <a:gd name="T55" fmla="*/ 7 h 16"/>
                  <a:gd name="T56" fmla="*/ 9 w 18"/>
                  <a:gd name="T5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2" y="9"/>
                    </a:moveTo>
                    <a:cubicBezTo>
                      <a:pt x="11" y="8"/>
                      <a:pt x="10" y="8"/>
                      <a:pt x="10" y="8"/>
                    </a:cubicBezTo>
                    <a:cubicBezTo>
                      <a:pt x="10" y="8"/>
                      <a:pt x="9" y="8"/>
                      <a:pt x="9" y="9"/>
                    </a:cubicBezTo>
                    <a:cubicBezTo>
                      <a:pt x="9" y="9"/>
                      <a:pt x="8" y="9"/>
                      <a:pt x="8" y="9"/>
                    </a:cubicBezTo>
                    <a:cubicBezTo>
                      <a:pt x="8" y="10"/>
                      <a:pt x="8" y="10"/>
                      <a:pt x="8" y="10"/>
                    </a:cubicBezTo>
                    <a:cubicBezTo>
                      <a:pt x="12" y="14"/>
                      <a:pt x="12" y="14"/>
                      <a:pt x="12" y="14"/>
                    </a:cubicBezTo>
                    <a:cubicBezTo>
                      <a:pt x="10" y="16"/>
                      <a:pt x="10" y="16"/>
                      <a:pt x="10" y="16"/>
                    </a:cubicBezTo>
                    <a:cubicBezTo>
                      <a:pt x="0" y="7"/>
                      <a:pt x="0" y="7"/>
                      <a:pt x="0" y="7"/>
                    </a:cubicBezTo>
                    <a:cubicBezTo>
                      <a:pt x="4" y="2"/>
                      <a:pt x="4" y="2"/>
                      <a:pt x="4" y="2"/>
                    </a:cubicBezTo>
                    <a:cubicBezTo>
                      <a:pt x="5" y="1"/>
                      <a:pt x="6" y="1"/>
                      <a:pt x="6" y="0"/>
                    </a:cubicBezTo>
                    <a:cubicBezTo>
                      <a:pt x="7" y="0"/>
                      <a:pt x="8" y="0"/>
                      <a:pt x="8" y="0"/>
                    </a:cubicBezTo>
                    <a:cubicBezTo>
                      <a:pt x="9" y="0"/>
                      <a:pt x="10" y="1"/>
                      <a:pt x="10" y="1"/>
                    </a:cubicBezTo>
                    <a:cubicBezTo>
                      <a:pt x="11" y="2"/>
                      <a:pt x="11" y="3"/>
                      <a:pt x="12" y="3"/>
                    </a:cubicBezTo>
                    <a:cubicBezTo>
                      <a:pt x="12" y="4"/>
                      <a:pt x="11" y="5"/>
                      <a:pt x="11" y="6"/>
                    </a:cubicBezTo>
                    <a:cubicBezTo>
                      <a:pt x="11" y="6"/>
                      <a:pt x="12" y="6"/>
                      <a:pt x="12" y="6"/>
                    </a:cubicBezTo>
                    <a:cubicBezTo>
                      <a:pt x="13" y="6"/>
                      <a:pt x="14" y="6"/>
                      <a:pt x="15" y="6"/>
                    </a:cubicBezTo>
                    <a:cubicBezTo>
                      <a:pt x="18" y="7"/>
                      <a:pt x="18" y="7"/>
                      <a:pt x="18" y="7"/>
                    </a:cubicBezTo>
                    <a:cubicBezTo>
                      <a:pt x="16" y="9"/>
                      <a:pt x="16" y="9"/>
                      <a:pt x="16" y="9"/>
                    </a:cubicBezTo>
                    <a:cubicBezTo>
                      <a:pt x="12" y="9"/>
                      <a:pt x="12" y="9"/>
                      <a:pt x="12" y="9"/>
                    </a:cubicBezTo>
                    <a:close/>
                    <a:moveTo>
                      <a:pt x="9" y="5"/>
                    </a:moveTo>
                    <a:cubicBezTo>
                      <a:pt x="9" y="5"/>
                      <a:pt x="9" y="4"/>
                      <a:pt x="9" y="4"/>
                    </a:cubicBezTo>
                    <a:cubicBezTo>
                      <a:pt x="9" y="4"/>
                      <a:pt x="9" y="4"/>
                      <a:pt x="8" y="3"/>
                    </a:cubicBezTo>
                    <a:cubicBezTo>
                      <a:pt x="8" y="3"/>
                      <a:pt x="8" y="3"/>
                      <a:pt x="7" y="3"/>
                    </a:cubicBezTo>
                    <a:cubicBezTo>
                      <a:pt x="7" y="3"/>
                      <a:pt x="7" y="3"/>
                      <a:pt x="6" y="3"/>
                    </a:cubicBezTo>
                    <a:cubicBezTo>
                      <a:pt x="6" y="3"/>
                      <a:pt x="6" y="4"/>
                      <a:pt x="5" y="5"/>
                    </a:cubicBezTo>
                    <a:cubicBezTo>
                      <a:pt x="3" y="6"/>
                      <a:pt x="3" y="6"/>
                      <a:pt x="3" y="6"/>
                    </a:cubicBezTo>
                    <a:cubicBezTo>
                      <a:pt x="6" y="8"/>
                      <a:pt x="6" y="8"/>
                      <a:pt x="6" y="8"/>
                    </a:cubicBezTo>
                    <a:cubicBezTo>
                      <a:pt x="7" y="7"/>
                      <a:pt x="7" y="7"/>
                      <a:pt x="7" y="7"/>
                    </a:cubicBezTo>
                    <a:cubicBezTo>
                      <a:pt x="8" y="6"/>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2" name="î$1îḋé"/>
              <p:cNvSpPr/>
              <p:nvPr/>
            </p:nvSpPr>
            <p:spPr bwMode="auto">
              <a:xfrm>
                <a:off x="5302250" y="3641726"/>
                <a:ext cx="57150" cy="57150"/>
              </a:xfrm>
              <a:custGeom>
                <a:avLst/>
                <a:gdLst>
                  <a:gd name="T0" fmla="*/ 19 w 36"/>
                  <a:gd name="T1" fmla="*/ 36 h 36"/>
                  <a:gd name="T2" fmla="*/ 0 w 36"/>
                  <a:gd name="T3" fmla="*/ 15 h 36"/>
                  <a:gd name="T4" fmla="*/ 17 w 36"/>
                  <a:gd name="T5" fmla="*/ 0 h 36"/>
                  <a:gd name="T6" fmla="*/ 19 w 36"/>
                  <a:gd name="T7" fmla="*/ 5 h 36"/>
                  <a:gd name="T8" fmla="*/ 9 w 36"/>
                  <a:gd name="T9" fmla="*/ 15 h 36"/>
                  <a:gd name="T10" fmla="*/ 13 w 36"/>
                  <a:gd name="T11" fmla="*/ 19 h 36"/>
                  <a:gd name="T12" fmla="*/ 23 w 36"/>
                  <a:gd name="T13" fmla="*/ 11 h 36"/>
                  <a:gd name="T14" fmla="*/ 25 w 36"/>
                  <a:gd name="T15" fmla="*/ 15 h 36"/>
                  <a:gd name="T16" fmla="*/ 15 w 36"/>
                  <a:gd name="T17" fmla="*/ 24 h 36"/>
                  <a:gd name="T18" fmla="*/ 19 w 36"/>
                  <a:gd name="T19" fmla="*/ 30 h 36"/>
                  <a:gd name="T20" fmla="*/ 31 w 36"/>
                  <a:gd name="T21" fmla="*/ 19 h 36"/>
                  <a:gd name="T22" fmla="*/ 36 w 36"/>
                  <a:gd name="T23" fmla="*/ 24 h 36"/>
                  <a:gd name="T24" fmla="*/ 19 w 3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36"/>
                    </a:moveTo>
                    <a:lnTo>
                      <a:pt x="0" y="15"/>
                    </a:lnTo>
                    <a:lnTo>
                      <a:pt x="17" y="0"/>
                    </a:lnTo>
                    <a:lnTo>
                      <a:pt x="19" y="5"/>
                    </a:lnTo>
                    <a:lnTo>
                      <a:pt x="9" y="15"/>
                    </a:lnTo>
                    <a:lnTo>
                      <a:pt x="13" y="19"/>
                    </a:lnTo>
                    <a:lnTo>
                      <a:pt x="23" y="11"/>
                    </a:lnTo>
                    <a:lnTo>
                      <a:pt x="25" y="15"/>
                    </a:lnTo>
                    <a:lnTo>
                      <a:pt x="15" y="24"/>
                    </a:lnTo>
                    <a:lnTo>
                      <a:pt x="19" y="30"/>
                    </a:lnTo>
                    <a:lnTo>
                      <a:pt x="31" y="19"/>
                    </a:lnTo>
                    <a:lnTo>
                      <a:pt x="36" y="24"/>
                    </a:lnTo>
                    <a:lnTo>
                      <a:pt x="19"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3" name="isļiḋê"/>
              <p:cNvSpPr/>
              <p:nvPr/>
            </p:nvSpPr>
            <p:spPr bwMode="auto">
              <a:xfrm>
                <a:off x="5262563" y="3665538"/>
                <a:ext cx="46038" cy="53975"/>
              </a:xfrm>
              <a:custGeom>
                <a:avLst/>
                <a:gdLst>
                  <a:gd name="T0" fmla="*/ 23 w 29"/>
                  <a:gd name="T1" fmla="*/ 0 h 34"/>
                  <a:gd name="T2" fmla="*/ 29 w 29"/>
                  <a:gd name="T3" fmla="*/ 30 h 34"/>
                  <a:gd name="T4" fmla="*/ 23 w 29"/>
                  <a:gd name="T5" fmla="*/ 34 h 34"/>
                  <a:gd name="T6" fmla="*/ 0 w 29"/>
                  <a:gd name="T7" fmla="*/ 15 h 34"/>
                  <a:gd name="T8" fmla="*/ 7 w 29"/>
                  <a:gd name="T9" fmla="*/ 11 h 34"/>
                  <a:gd name="T10" fmla="*/ 23 w 29"/>
                  <a:gd name="T11" fmla="*/ 25 h 34"/>
                  <a:gd name="T12" fmla="*/ 19 w 29"/>
                  <a:gd name="T13" fmla="*/ 4 h 34"/>
                  <a:gd name="T14" fmla="*/ 23 w 29"/>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4">
                    <a:moveTo>
                      <a:pt x="23" y="0"/>
                    </a:moveTo>
                    <a:lnTo>
                      <a:pt x="29" y="30"/>
                    </a:lnTo>
                    <a:lnTo>
                      <a:pt x="23" y="34"/>
                    </a:lnTo>
                    <a:lnTo>
                      <a:pt x="0" y="15"/>
                    </a:lnTo>
                    <a:lnTo>
                      <a:pt x="7" y="11"/>
                    </a:lnTo>
                    <a:lnTo>
                      <a:pt x="23" y="25"/>
                    </a:lnTo>
                    <a:lnTo>
                      <a:pt x="19" y="4"/>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4" name="íşḷíďè"/>
              <p:cNvSpPr/>
              <p:nvPr/>
            </p:nvSpPr>
            <p:spPr bwMode="auto">
              <a:xfrm>
                <a:off x="5249863" y="3689351"/>
                <a:ext cx="26988" cy="42863"/>
              </a:xfrm>
              <a:custGeom>
                <a:avLst/>
                <a:gdLst>
                  <a:gd name="T0" fmla="*/ 17 w 17"/>
                  <a:gd name="T1" fmla="*/ 25 h 27"/>
                  <a:gd name="T2" fmla="*/ 12 w 17"/>
                  <a:gd name="T3" fmla="*/ 27 h 27"/>
                  <a:gd name="T4" fmla="*/ 0 w 17"/>
                  <a:gd name="T5" fmla="*/ 2 h 27"/>
                  <a:gd name="T6" fmla="*/ 6 w 17"/>
                  <a:gd name="T7" fmla="*/ 0 h 27"/>
                  <a:gd name="T8" fmla="*/ 17 w 17"/>
                  <a:gd name="T9" fmla="*/ 25 h 27"/>
                </a:gdLst>
                <a:ahLst/>
                <a:cxnLst>
                  <a:cxn ang="0">
                    <a:pos x="T0" y="T1"/>
                  </a:cxn>
                  <a:cxn ang="0">
                    <a:pos x="T2" y="T3"/>
                  </a:cxn>
                  <a:cxn ang="0">
                    <a:pos x="T4" y="T5"/>
                  </a:cxn>
                  <a:cxn ang="0">
                    <a:pos x="T6" y="T7"/>
                  </a:cxn>
                  <a:cxn ang="0">
                    <a:pos x="T8" y="T9"/>
                  </a:cxn>
                </a:cxnLst>
                <a:rect l="0" t="0" r="r" b="b"/>
                <a:pathLst>
                  <a:path w="17" h="27">
                    <a:moveTo>
                      <a:pt x="17" y="25"/>
                    </a:moveTo>
                    <a:lnTo>
                      <a:pt x="12" y="27"/>
                    </a:lnTo>
                    <a:lnTo>
                      <a:pt x="0" y="2"/>
                    </a:lnTo>
                    <a:lnTo>
                      <a:pt x="6" y="0"/>
                    </a:lnTo>
                    <a:lnTo>
                      <a:pt x="1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5" name="ïṩľíḓê"/>
              <p:cNvSpPr/>
              <p:nvPr/>
            </p:nvSpPr>
            <p:spPr bwMode="auto">
              <a:xfrm>
                <a:off x="5207000" y="3695701"/>
                <a:ext cx="46038" cy="53975"/>
              </a:xfrm>
              <a:custGeom>
                <a:avLst/>
                <a:gdLst>
                  <a:gd name="T0" fmla="*/ 23 w 29"/>
                  <a:gd name="T1" fmla="*/ 0 h 34"/>
                  <a:gd name="T2" fmla="*/ 29 w 29"/>
                  <a:gd name="T3" fmla="*/ 27 h 34"/>
                  <a:gd name="T4" fmla="*/ 25 w 29"/>
                  <a:gd name="T5" fmla="*/ 29 h 34"/>
                  <a:gd name="T6" fmla="*/ 8 w 29"/>
                  <a:gd name="T7" fmla="*/ 15 h 34"/>
                  <a:gd name="T8" fmla="*/ 12 w 29"/>
                  <a:gd name="T9" fmla="*/ 32 h 34"/>
                  <a:gd name="T10" fmla="*/ 8 w 29"/>
                  <a:gd name="T11" fmla="*/ 34 h 34"/>
                  <a:gd name="T12" fmla="*/ 0 w 29"/>
                  <a:gd name="T13" fmla="*/ 6 h 34"/>
                  <a:gd name="T14" fmla="*/ 6 w 29"/>
                  <a:gd name="T15" fmla="*/ 4 h 34"/>
                  <a:gd name="T16" fmla="*/ 23 w 29"/>
                  <a:gd name="T17" fmla="*/ 19 h 34"/>
                  <a:gd name="T18" fmla="*/ 17 w 29"/>
                  <a:gd name="T19" fmla="*/ 2 h 34"/>
                  <a:gd name="T20" fmla="*/ 23 w 29"/>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3" y="0"/>
                    </a:moveTo>
                    <a:lnTo>
                      <a:pt x="29" y="27"/>
                    </a:lnTo>
                    <a:lnTo>
                      <a:pt x="25" y="29"/>
                    </a:lnTo>
                    <a:lnTo>
                      <a:pt x="8" y="15"/>
                    </a:lnTo>
                    <a:lnTo>
                      <a:pt x="12" y="32"/>
                    </a:lnTo>
                    <a:lnTo>
                      <a:pt x="8" y="34"/>
                    </a:lnTo>
                    <a:lnTo>
                      <a:pt x="0" y="6"/>
                    </a:lnTo>
                    <a:lnTo>
                      <a:pt x="6" y="4"/>
                    </a:lnTo>
                    <a:lnTo>
                      <a:pt x="23" y="19"/>
                    </a:lnTo>
                    <a:lnTo>
                      <a:pt x="17" y="2"/>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6" name="íšlïḑe"/>
              <p:cNvSpPr/>
              <p:nvPr/>
            </p:nvSpPr>
            <p:spPr bwMode="auto">
              <a:xfrm>
                <a:off x="5164138" y="3705226"/>
                <a:ext cx="36513" cy="50800"/>
              </a:xfrm>
              <a:custGeom>
                <a:avLst/>
                <a:gdLst>
                  <a:gd name="T0" fmla="*/ 9 w 11"/>
                  <a:gd name="T1" fmla="*/ 8 h 15"/>
                  <a:gd name="T2" fmla="*/ 8 w 11"/>
                  <a:gd name="T3" fmla="*/ 1 h 15"/>
                  <a:gd name="T4" fmla="*/ 11 w 11"/>
                  <a:gd name="T5" fmla="*/ 0 h 15"/>
                  <a:gd name="T6" fmla="*/ 11 w 11"/>
                  <a:gd name="T7" fmla="*/ 7 h 15"/>
                  <a:gd name="T8" fmla="*/ 11 w 11"/>
                  <a:gd name="T9" fmla="*/ 11 h 15"/>
                  <a:gd name="T10" fmla="*/ 11 w 11"/>
                  <a:gd name="T11" fmla="*/ 13 h 15"/>
                  <a:gd name="T12" fmla="*/ 9 w 11"/>
                  <a:gd name="T13" fmla="*/ 14 h 15"/>
                  <a:gd name="T14" fmla="*/ 7 w 11"/>
                  <a:gd name="T15" fmla="*/ 14 h 15"/>
                  <a:gd name="T16" fmla="*/ 4 w 11"/>
                  <a:gd name="T17" fmla="*/ 14 h 15"/>
                  <a:gd name="T18" fmla="*/ 2 w 11"/>
                  <a:gd name="T19" fmla="*/ 13 h 15"/>
                  <a:gd name="T20" fmla="*/ 1 w 11"/>
                  <a:gd name="T21" fmla="*/ 12 h 15"/>
                  <a:gd name="T22" fmla="*/ 1 w 11"/>
                  <a:gd name="T23" fmla="*/ 8 h 15"/>
                  <a:gd name="T24" fmla="*/ 0 w 11"/>
                  <a:gd name="T25" fmla="*/ 1 h 15"/>
                  <a:gd name="T26" fmla="*/ 3 w 11"/>
                  <a:gd name="T27" fmla="*/ 1 h 15"/>
                  <a:gd name="T28" fmla="*/ 3 w 11"/>
                  <a:gd name="T29" fmla="*/ 8 h 15"/>
                  <a:gd name="T30" fmla="*/ 4 w 11"/>
                  <a:gd name="T31" fmla="*/ 11 h 15"/>
                  <a:gd name="T32" fmla="*/ 4 w 11"/>
                  <a:gd name="T33" fmla="*/ 12 h 15"/>
                  <a:gd name="T34" fmla="*/ 6 w 11"/>
                  <a:gd name="T35" fmla="*/ 12 h 15"/>
                  <a:gd name="T36" fmla="*/ 8 w 11"/>
                  <a:gd name="T37" fmla="*/ 12 h 15"/>
                  <a:gd name="T38" fmla="*/ 9 w 11"/>
                  <a:gd name="T39" fmla="*/ 10 h 15"/>
                  <a:gd name="T40" fmla="*/ 9 w 11"/>
                  <a:gd name="T41"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 h="15">
                    <a:moveTo>
                      <a:pt x="9" y="8"/>
                    </a:moveTo>
                    <a:cubicBezTo>
                      <a:pt x="8" y="1"/>
                      <a:pt x="8" y="1"/>
                      <a:pt x="8" y="1"/>
                    </a:cubicBezTo>
                    <a:cubicBezTo>
                      <a:pt x="11" y="0"/>
                      <a:pt x="11" y="0"/>
                      <a:pt x="11" y="0"/>
                    </a:cubicBezTo>
                    <a:cubicBezTo>
                      <a:pt x="11" y="7"/>
                      <a:pt x="11" y="7"/>
                      <a:pt x="11" y="7"/>
                    </a:cubicBezTo>
                    <a:cubicBezTo>
                      <a:pt x="11" y="9"/>
                      <a:pt x="11" y="10"/>
                      <a:pt x="11" y="11"/>
                    </a:cubicBezTo>
                    <a:cubicBezTo>
                      <a:pt x="11" y="12"/>
                      <a:pt x="11" y="12"/>
                      <a:pt x="11" y="13"/>
                    </a:cubicBezTo>
                    <a:cubicBezTo>
                      <a:pt x="10" y="13"/>
                      <a:pt x="10" y="14"/>
                      <a:pt x="9" y="14"/>
                    </a:cubicBezTo>
                    <a:cubicBezTo>
                      <a:pt x="9" y="14"/>
                      <a:pt x="8" y="14"/>
                      <a:pt x="7" y="14"/>
                    </a:cubicBezTo>
                    <a:cubicBezTo>
                      <a:pt x="5" y="15"/>
                      <a:pt x="4" y="15"/>
                      <a:pt x="4" y="14"/>
                    </a:cubicBezTo>
                    <a:cubicBezTo>
                      <a:pt x="3" y="14"/>
                      <a:pt x="2" y="14"/>
                      <a:pt x="2" y="13"/>
                    </a:cubicBezTo>
                    <a:cubicBezTo>
                      <a:pt x="2" y="13"/>
                      <a:pt x="1" y="12"/>
                      <a:pt x="1" y="12"/>
                    </a:cubicBezTo>
                    <a:cubicBezTo>
                      <a:pt x="1" y="11"/>
                      <a:pt x="1" y="10"/>
                      <a:pt x="1" y="8"/>
                    </a:cubicBezTo>
                    <a:cubicBezTo>
                      <a:pt x="0" y="1"/>
                      <a:pt x="0" y="1"/>
                      <a:pt x="0" y="1"/>
                    </a:cubicBezTo>
                    <a:cubicBezTo>
                      <a:pt x="3" y="1"/>
                      <a:pt x="3" y="1"/>
                      <a:pt x="3" y="1"/>
                    </a:cubicBezTo>
                    <a:cubicBezTo>
                      <a:pt x="3" y="8"/>
                      <a:pt x="3" y="8"/>
                      <a:pt x="3" y="8"/>
                    </a:cubicBezTo>
                    <a:cubicBezTo>
                      <a:pt x="3" y="9"/>
                      <a:pt x="3" y="10"/>
                      <a:pt x="4" y="11"/>
                    </a:cubicBezTo>
                    <a:cubicBezTo>
                      <a:pt x="4" y="11"/>
                      <a:pt x="4" y="12"/>
                      <a:pt x="4" y="12"/>
                    </a:cubicBezTo>
                    <a:cubicBezTo>
                      <a:pt x="5" y="12"/>
                      <a:pt x="6" y="12"/>
                      <a:pt x="6" y="12"/>
                    </a:cubicBezTo>
                    <a:cubicBezTo>
                      <a:pt x="7" y="12"/>
                      <a:pt x="8" y="12"/>
                      <a:pt x="8" y="12"/>
                    </a:cubicBezTo>
                    <a:cubicBezTo>
                      <a:pt x="8" y="11"/>
                      <a:pt x="9" y="11"/>
                      <a:pt x="9" y="10"/>
                    </a:cubicBezTo>
                    <a:cubicBezTo>
                      <a:pt x="9" y="10"/>
                      <a:pt x="9" y="9"/>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7" name="iṥļïḓê"/>
              <p:cNvSpPr/>
              <p:nvPr/>
            </p:nvSpPr>
            <p:spPr bwMode="auto">
              <a:xfrm>
                <a:off x="5091113" y="3705226"/>
                <a:ext cx="42863" cy="47625"/>
              </a:xfrm>
              <a:custGeom>
                <a:avLst/>
                <a:gdLst>
                  <a:gd name="T0" fmla="*/ 9 w 13"/>
                  <a:gd name="T1" fmla="*/ 11 h 14"/>
                  <a:gd name="T2" fmla="*/ 10 w 13"/>
                  <a:gd name="T3" fmla="*/ 9 h 14"/>
                  <a:gd name="T4" fmla="*/ 7 w 13"/>
                  <a:gd name="T5" fmla="*/ 9 h 14"/>
                  <a:gd name="T6" fmla="*/ 7 w 13"/>
                  <a:gd name="T7" fmla="*/ 6 h 14"/>
                  <a:gd name="T8" fmla="*/ 13 w 13"/>
                  <a:gd name="T9" fmla="*/ 7 h 14"/>
                  <a:gd name="T10" fmla="*/ 12 w 13"/>
                  <a:gd name="T11" fmla="*/ 13 h 14"/>
                  <a:gd name="T12" fmla="*/ 9 w 13"/>
                  <a:gd name="T13" fmla="*/ 14 h 14"/>
                  <a:gd name="T14" fmla="*/ 6 w 13"/>
                  <a:gd name="T15" fmla="*/ 14 h 14"/>
                  <a:gd name="T16" fmla="*/ 2 w 13"/>
                  <a:gd name="T17" fmla="*/ 12 h 14"/>
                  <a:gd name="T18" fmla="*/ 0 w 13"/>
                  <a:gd name="T19" fmla="*/ 9 h 14"/>
                  <a:gd name="T20" fmla="*/ 0 w 13"/>
                  <a:gd name="T21" fmla="*/ 6 h 14"/>
                  <a:gd name="T22" fmla="*/ 2 w 13"/>
                  <a:gd name="T23" fmla="*/ 2 h 14"/>
                  <a:gd name="T24" fmla="*/ 5 w 13"/>
                  <a:gd name="T25" fmla="*/ 0 h 14"/>
                  <a:gd name="T26" fmla="*/ 8 w 13"/>
                  <a:gd name="T27" fmla="*/ 0 h 14"/>
                  <a:gd name="T28" fmla="*/ 12 w 13"/>
                  <a:gd name="T29" fmla="*/ 2 h 14"/>
                  <a:gd name="T30" fmla="*/ 13 w 13"/>
                  <a:gd name="T31" fmla="*/ 5 h 14"/>
                  <a:gd name="T32" fmla="*/ 10 w 13"/>
                  <a:gd name="T33" fmla="*/ 5 h 14"/>
                  <a:gd name="T34" fmla="*/ 9 w 13"/>
                  <a:gd name="T35" fmla="*/ 3 h 14"/>
                  <a:gd name="T36" fmla="*/ 8 w 13"/>
                  <a:gd name="T37" fmla="*/ 2 h 14"/>
                  <a:gd name="T38" fmla="*/ 5 w 13"/>
                  <a:gd name="T39" fmla="*/ 3 h 14"/>
                  <a:gd name="T40" fmla="*/ 3 w 13"/>
                  <a:gd name="T41" fmla="*/ 6 h 14"/>
                  <a:gd name="T42" fmla="*/ 4 w 13"/>
                  <a:gd name="T43" fmla="*/ 10 h 14"/>
                  <a:gd name="T44" fmla="*/ 6 w 13"/>
                  <a:gd name="T45" fmla="*/ 11 h 14"/>
                  <a:gd name="T46" fmla="*/ 8 w 13"/>
                  <a:gd name="T47" fmla="*/ 11 h 14"/>
                  <a:gd name="T48" fmla="*/ 9 w 13"/>
                  <a:gd name="T4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9" y="11"/>
                    </a:moveTo>
                    <a:cubicBezTo>
                      <a:pt x="10" y="9"/>
                      <a:pt x="10" y="9"/>
                      <a:pt x="10" y="9"/>
                    </a:cubicBezTo>
                    <a:cubicBezTo>
                      <a:pt x="7" y="9"/>
                      <a:pt x="7" y="9"/>
                      <a:pt x="7" y="9"/>
                    </a:cubicBezTo>
                    <a:cubicBezTo>
                      <a:pt x="7" y="6"/>
                      <a:pt x="7" y="6"/>
                      <a:pt x="7" y="6"/>
                    </a:cubicBezTo>
                    <a:cubicBezTo>
                      <a:pt x="13" y="7"/>
                      <a:pt x="13" y="7"/>
                      <a:pt x="13" y="7"/>
                    </a:cubicBezTo>
                    <a:cubicBezTo>
                      <a:pt x="12" y="13"/>
                      <a:pt x="12" y="13"/>
                      <a:pt x="12" y="13"/>
                    </a:cubicBezTo>
                    <a:cubicBezTo>
                      <a:pt x="11" y="13"/>
                      <a:pt x="10" y="13"/>
                      <a:pt x="9" y="14"/>
                    </a:cubicBezTo>
                    <a:cubicBezTo>
                      <a:pt x="8" y="14"/>
                      <a:pt x="7" y="14"/>
                      <a:pt x="6" y="14"/>
                    </a:cubicBezTo>
                    <a:cubicBezTo>
                      <a:pt x="5" y="14"/>
                      <a:pt x="3" y="13"/>
                      <a:pt x="2" y="12"/>
                    </a:cubicBezTo>
                    <a:cubicBezTo>
                      <a:pt x="1" y="12"/>
                      <a:pt x="1" y="11"/>
                      <a:pt x="0" y="9"/>
                    </a:cubicBezTo>
                    <a:cubicBezTo>
                      <a:pt x="0" y="8"/>
                      <a:pt x="0" y="7"/>
                      <a:pt x="0" y="6"/>
                    </a:cubicBezTo>
                    <a:cubicBezTo>
                      <a:pt x="0" y="4"/>
                      <a:pt x="1" y="3"/>
                      <a:pt x="2" y="2"/>
                    </a:cubicBezTo>
                    <a:cubicBezTo>
                      <a:pt x="2" y="1"/>
                      <a:pt x="3" y="1"/>
                      <a:pt x="5" y="0"/>
                    </a:cubicBezTo>
                    <a:cubicBezTo>
                      <a:pt x="6" y="0"/>
                      <a:pt x="7" y="0"/>
                      <a:pt x="8" y="0"/>
                    </a:cubicBezTo>
                    <a:cubicBezTo>
                      <a:pt x="10" y="0"/>
                      <a:pt x="11" y="1"/>
                      <a:pt x="12" y="2"/>
                    </a:cubicBezTo>
                    <a:cubicBezTo>
                      <a:pt x="13" y="2"/>
                      <a:pt x="13" y="3"/>
                      <a:pt x="13" y="5"/>
                    </a:cubicBezTo>
                    <a:cubicBezTo>
                      <a:pt x="10" y="5"/>
                      <a:pt x="10" y="5"/>
                      <a:pt x="10" y="5"/>
                    </a:cubicBezTo>
                    <a:cubicBezTo>
                      <a:pt x="10" y="4"/>
                      <a:pt x="10" y="4"/>
                      <a:pt x="9" y="3"/>
                    </a:cubicBezTo>
                    <a:cubicBezTo>
                      <a:pt x="9" y="3"/>
                      <a:pt x="8" y="2"/>
                      <a:pt x="8" y="2"/>
                    </a:cubicBezTo>
                    <a:cubicBezTo>
                      <a:pt x="6" y="2"/>
                      <a:pt x="5" y="2"/>
                      <a:pt x="5" y="3"/>
                    </a:cubicBezTo>
                    <a:cubicBezTo>
                      <a:pt x="4" y="4"/>
                      <a:pt x="3" y="5"/>
                      <a:pt x="3" y="6"/>
                    </a:cubicBezTo>
                    <a:cubicBezTo>
                      <a:pt x="3" y="8"/>
                      <a:pt x="3" y="9"/>
                      <a:pt x="4" y="10"/>
                    </a:cubicBezTo>
                    <a:cubicBezTo>
                      <a:pt x="4" y="11"/>
                      <a:pt x="5" y="11"/>
                      <a:pt x="6" y="11"/>
                    </a:cubicBezTo>
                    <a:cubicBezTo>
                      <a:pt x="7" y="12"/>
                      <a:pt x="7" y="12"/>
                      <a:pt x="8" y="11"/>
                    </a:cubicBezTo>
                    <a:cubicBezTo>
                      <a:pt x="9" y="11"/>
                      <a:pt x="9" y="11"/>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8" name="îṩḷïḓè"/>
              <p:cNvSpPr/>
              <p:nvPr/>
            </p:nvSpPr>
            <p:spPr bwMode="auto">
              <a:xfrm>
                <a:off x="5038725" y="3689351"/>
                <a:ext cx="49213" cy="52388"/>
              </a:xfrm>
              <a:custGeom>
                <a:avLst/>
                <a:gdLst>
                  <a:gd name="T0" fmla="*/ 21 w 31"/>
                  <a:gd name="T1" fmla="*/ 23 h 33"/>
                  <a:gd name="T2" fmla="*/ 27 w 31"/>
                  <a:gd name="T3" fmla="*/ 6 h 33"/>
                  <a:gd name="T4" fmla="*/ 31 w 31"/>
                  <a:gd name="T5" fmla="*/ 8 h 33"/>
                  <a:gd name="T6" fmla="*/ 23 w 31"/>
                  <a:gd name="T7" fmla="*/ 33 h 33"/>
                  <a:gd name="T8" fmla="*/ 16 w 31"/>
                  <a:gd name="T9" fmla="*/ 31 h 33"/>
                  <a:gd name="T10" fmla="*/ 12 w 31"/>
                  <a:gd name="T11" fmla="*/ 10 h 33"/>
                  <a:gd name="T12" fmla="*/ 6 w 31"/>
                  <a:gd name="T13" fmla="*/ 29 h 33"/>
                  <a:gd name="T14" fmla="*/ 0 w 31"/>
                  <a:gd name="T15" fmla="*/ 27 h 33"/>
                  <a:gd name="T16" fmla="*/ 10 w 31"/>
                  <a:gd name="T17" fmla="*/ 0 h 33"/>
                  <a:gd name="T18" fmla="*/ 14 w 31"/>
                  <a:gd name="T19" fmla="*/ 2 h 33"/>
                  <a:gd name="T20" fmla="*/ 21 w 31"/>
                  <a:gd name="T2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3">
                    <a:moveTo>
                      <a:pt x="21" y="23"/>
                    </a:moveTo>
                    <a:lnTo>
                      <a:pt x="27" y="6"/>
                    </a:lnTo>
                    <a:lnTo>
                      <a:pt x="31" y="8"/>
                    </a:lnTo>
                    <a:lnTo>
                      <a:pt x="23" y="33"/>
                    </a:lnTo>
                    <a:lnTo>
                      <a:pt x="16" y="31"/>
                    </a:lnTo>
                    <a:lnTo>
                      <a:pt x="12" y="10"/>
                    </a:lnTo>
                    <a:lnTo>
                      <a:pt x="6" y="29"/>
                    </a:lnTo>
                    <a:lnTo>
                      <a:pt x="0" y="27"/>
                    </a:lnTo>
                    <a:lnTo>
                      <a:pt x="10" y="0"/>
                    </a:lnTo>
                    <a:lnTo>
                      <a:pt x="14" y="2"/>
                    </a:lnTo>
                    <a:lnTo>
                      <a:pt x="21"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59" name="ïśḻïdê"/>
              <p:cNvSpPr/>
              <p:nvPr/>
            </p:nvSpPr>
            <p:spPr bwMode="auto">
              <a:xfrm>
                <a:off x="4995863" y="3671888"/>
                <a:ext cx="46038" cy="47625"/>
              </a:xfrm>
              <a:custGeom>
                <a:avLst/>
                <a:gdLst>
                  <a:gd name="T0" fmla="*/ 6 w 14"/>
                  <a:gd name="T1" fmla="*/ 3 h 14"/>
                  <a:gd name="T2" fmla="*/ 4 w 14"/>
                  <a:gd name="T3" fmla="*/ 5 h 14"/>
                  <a:gd name="T4" fmla="*/ 3 w 14"/>
                  <a:gd name="T5" fmla="*/ 9 h 14"/>
                  <a:gd name="T6" fmla="*/ 5 w 14"/>
                  <a:gd name="T7" fmla="*/ 11 h 14"/>
                  <a:gd name="T8" fmla="*/ 7 w 14"/>
                  <a:gd name="T9" fmla="*/ 11 h 14"/>
                  <a:gd name="T10" fmla="*/ 10 w 14"/>
                  <a:gd name="T11" fmla="*/ 9 h 14"/>
                  <a:gd name="T12" fmla="*/ 11 w 14"/>
                  <a:gd name="T13" fmla="*/ 6 h 14"/>
                  <a:gd name="T14" fmla="*/ 9 w 14"/>
                  <a:gd name="T15" fmla="*/ 3 h 14"/>
                  <a:gd name="T16" fmla="*/ 6 w 14"/>
                  <a:gd name="T17" fmla="*/ 3 h 14"/>
                  <a:gd name="T18" fmla="*/ 8 w 14"/>
                  <a:gd name="T19" fmla="*/ 14 h 14"/>
                  <a:gd name="T20" fmla="*/ 3 w 14"/>
                  <a:gd name="T21" fmla="*/ 13 h 14"/>
                  <a:gd name="T22" fmla="*/ 0 w 14"/>
                  <a:gd name="T23" fmla="*/ 9 h 14"/>
                  <a:gd name="T24" fmla="*/ 1 w 14"/>
                  <a:gd name="T25" fmla="*/ 4 h 14"/>
                  <a:gd name="T26" fmla="*/ 4 w 14"/>
                  <a:gd name="T27" fmla="*/ 1 h 14"/>
                  <a:gd name="T28" fmla="*/ 6 w 14"/>
                  <a:gd name="T29" fmla="*/ 0 h 14"/>
                  <a:gd name="T30" fmla="*/ 8 w 14"/>
                  <a:gd name="T31" fmla="*/ 0 h 14"/>
                  <a:gd name="T32" fmla="*/ 11 w 14"/>
                  <a:gd name="T33" fmla="*/ 1 h 14"/>
                  <a:gd name="T34" fmla="*/ 14 w 14"/>
                  <a:gd name="T35" fmla="*/ 5 h 14"/>
                  <a:gd name="T36" fmla="*/ 13 w 14"/>
                  <a:gd name="T37" fmla="*/ 11 h 14"/>
                  <a:gd name="T38" fmla="*/ 8 w 14"/>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4">
                    <a:moveTo>
                      <a:pt x="6" y="3"/>
                    </a:moveTo>
                    <a:cubicBezTo>
                      <a:pt x="5" y="3"/>
                      <a:pt x="5" y="4"/>
                      <a:pt x="4" y="5"/>
                    </a:cubicBezTo>
                    <a:cubicBezTo>
                      <a:pt x="3" y="6"/>
                      <a:pt x="3" y="8"/>
                      <a:pt x="3" y="9"/>
                    </a:cubicBezTo>
                    <a:cubicBezTo>
                      <a:pt x="3" y="10"/>
                      <a:pt x="4" y="11"/>
                      <a:pt x="5" y="11"/>
                    </a:cubicBezTo>
                    <a:cubicBezTo>
                      <a:pt x="5" y="12"/>
                      <a:pt x="6" y="12"/>
                      <a:pt x="7" y="11"/>
                    </a:cubicBezTo>
                    <a:cubicBezTo>
                      <a:pt x="8" y="11"/>
                      <a:pt x="9" y="10"/>
                      <a:pt x="10" y="9"/>
                    </a:cubicBezTo>
                    <a:cubicBezTo>
                      <a:pt x="11" y="8"/>
                      <a:pt x="11" y="7"/>
                      <a:pt x="11" y="6"/>
                    </a:cubicBezTo>
                    <a:cubicBezTo>
                      <a:pt x="11" y="5"/>
                      <a:pt x="10" y="4"/>
                      <a:pt x="9" y="3"/>
                    </a:cubicBezTo>
                    <a:cubicBezTo>
                      <a:pt x="8" y="3"/>
                      <a:pt x="7" y="2"/>
                      <a:pt x="6" y="3"/>
                    </a:cubicBezTo>
                    <a:close/>
                    <a:moveTo>
                      <a:pt x="8" y="14"/>
                    </a:moveTo>
                    <a:cubicBezTo>
                      <a:pt x="7" y="14"/>
                      <a:pt x="5" y="14"/>
                      <a:pt x="3" y="13"/>
                    </a:cubicBezTo>
                    <a:cubicBezTo>
                      <a:pt x="2" y="12"/>
                      <a:pt x="1" y="11"/>
                      <a:pt x="0" y="9"/>
                    </a:cubicBezTo>
                    <a:cubicBezTo>
                      <a:pt x="0" y="7"/>
                      <a:pt x="0" y="6"/>
                      <a:pt x="1" y="4"/>
                    </a:cubicBezTo>
                    <a:cubicBezTo>
                      <a:pt x="2" y="3"/>
                      <a:pt x="3" y="2"/>
                      <a:pt x="4" y="1"/>
                    </a:cubicBezTo>
                    <a:cubicBezTo>
                      <a:pt x="4" y="1"/>
                      <a:pt x="5" y="0"/>
                      <a:pt x="6" y="0"/>
                    </a:cubicBezTo>
                    <a:cubicBezTo>
                      <a:pt x="6" y="0"/>
                      <a:pt x="7" y="0"/>
                      <a:pt x="8" y="0"/>
                    </a:cubicBezTo>
                    <a:cubicBezTo>
                      <a:pt x="9" y="0"/>
                      <a:pt x="10" y="1"/>
                      <a:pt x="11" y="1"/>
                    </a:cubicBezTo>
                    <a:cubicBezTo>
                      <a:pt x="12" y="2"/>
                      <a:pt x="13" y="4"/>
                      <a:pt x="14" y="5"/>
                    </a:cubicBezTo>
                    <a:cubicBezTo>
                      <a:pt x="14" y="7"/>
                      <a:pt x="14" y="9"/>
                      <a:pt x="13" y="11"/>
                    </a:cubicBezTo>
                    <a:cubicBezTo>
                      <a:pt x="11" y="12"/>
                      <a:pt x="10" y="13"/>
                      <a:pt x="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0" name="ïSḻíḑe"/>
              <p:cNvSpPr/>
              <p:nvPr/>
            </p:nvSpPr>
            <p:spPr bwMode="auto">
              <a:xfrm>
                <a:off x="4948238" y="3638551"/>
                <a:ext cx="50800" cy="50800"/>
              </a:xfrm>
              <a:custGeom>
                <a:avLst/>
                <a:gdLst>
                  <a:gd name="T0" fmla="*/ 9 w 15"/>
                  <a:gd name="T1" fmla="*/ 3 h 15"/>
                  <a:gd name="T2" fmla="*/ 3 w 15"/>
                  <a:gd name="T3" fmla="*/ 10 h 15"/>
                  <a:gd name="T4" fmla="*/ 5 w 15"/>
                  <a:gd name="T5" fmla="*/ 11 h 15"/>
                  <a:gd name="T6" fmla="*/ 6 w 15"/>
                  <a:gd name="T7" fmla="*/ 12 h 15"/>
                  <a:gd name="T8" fmla="*/ 7 w 15"/>
                  <a:gd name="T9" fmla="*/ 13 h 15"/>
                  <a:gd name="T10" fmla="*/ 9 w 15"/>
                  <a:gd name="T11" fmla="*/ 12 h 15"/>
                  <a:gd name="T12" fmla="*/ 11 w 15"/>
                  <a:gd name="T13" fmla="*/ 10 h 15"/>
                  <a:gd name="T14" fmla="*/ 12 w 15"/>
                  <a:gd name="T15" fmla="*/ 8 h 15"/>
                  <a:gd name="T16" fmla="*/ 12 w 15"/>
                  <a:gd name="T17" fmla="*/ 7 h 15"/>
                  <a:gd name="T18" fmla="*/ 12 w 15"/>
                  <a:gd name="T19" fmla="*/ 6 h 15"/>
                  <a:gd name="T20" fmla="*/ 10 w 15"/>
                  <a:gd name="T21" fmla="*/ 4 h 15"/>
                  <a:gd name="T22" fmla="*/ 9 w 15"/>
                  <a:gd name="T23" fmla="*/ 3 h 15"/>
                  <a:gd name="T24" fmla="*/ 11 w 15"/>
                  <a:gd name="T25" fmla="*/ 14 h 15"/>
                  <a:gd name="T26" fmla="*/ 8 w 15"/>
                  <a:gd name="T27" fmla="*/ 15 h 15"/>
                  <a:gd name="T28" fmla="*/ 6 w 15"/>
                  <a:gd name="T29" fmla="*/ 15 h 15"/>
                  <a:gd name="T30" fmla="*/ 4 w 15"/>
                  <a:gd name="T31" fmla="*/ 13 h 15"/>
                  <a:gd name="T32" fmla="*/ 0 w 15"/>
                  <a:gd name="T33" fmla="*/ 10 h 15"/>
                  <a:gd name="T34" fmla="*/ 9 w 15"/>
                  <a:gd name="T35" fmla="*/ 0 h 15"/>
                  <a:gd name="T36" fmla="*/ 12 w 15"/>
                  <a:gd name="T37" fmla="*/ 3 h 15"/>
                  <a:gd name="T38" fmla="*/ 14 w 15"/>
                  <a:gd name="T39" fmla="*/ 5 h 15"/>
                  <a:gd name="T40" fmla="*/ 15 w 15"/>
                  <a:gd name="T41" fmla="*/ 7 h 15"/>
                  <a:gd name="T42" fmla="*/ 14 w 15"/>
                  <a:gd name="T43" fmla="*/ 10 h 15"/>
                  <a:gd name="T44" fmla="*/ 13 w 15"/>
                  <a:gd name="T45" fmla="*/ 12 h 15"/>
                  <a:gd name="T46" fmla="*/ 11 w 15"/>
                  <a:gd name="T4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5">
                    <a:moveTo>
                      <a:pt x="9" y="3"/>
                    </a:moveTo>
                    <a:cubicBezTo>
                      <a:pt x="3" y="10"/>
                      <a:pt x="3" y="10"/>
                      <a:pt x="3" y="10"/>
                    </a:cubicBezTo>
                    <a:cubicBezTo>
                      <a:pt x="5" y="11"/>
                      <a:pt x="5" y="11"/>
                      <a:pt x="5" y="11"/>
                    </a:cubicBezTo>
                    <a:cubicBezTo>
                      <a:pt x="5" y="12"/>
                      <a:pt x="6" y="12"/>
                      <a:pt x="6" y="12"/>
                    </a:cubicBezTo>
                    <a:cubicBezTo>
                      <a:pt x="7" y="13"/>
                      <a:pt x="7" y="13"/>
                      <a:pt x="7" y="13"/>
                    </a:cubicBezTo>
                    <a:cubicBezTo>
                      <a:pt x="8" y="13"/>
                      <a:pt x="8" y="13"/>
                      <a:pt x="9" y="12"/>
                    </a:cubicBezTo>
                    <a:cubicBezTo>
                      <a:pt x="9" y="12"/>
                      <a:pt x="10" y="11"/>
                      <a:pt x="11" y="10"/>
                    </a:cubicBezTo>
                    <a:cubicBezTo>
                      <a:pt x="11" y="10"/>
                      <a:pt x="12" y="9"/>
                      <a:pt x="12" y="8"/>
                    </a:cubicBezTo>
                    <a:cubicBezTo>
                      <a:pt x="12" y="8"/>
                      <a:pt x="12" y="7"/>
                      <a:pt x="12" y="7"/>
                    </a:cubicBezTo>
                    <a:cubicBezTo>
                      <a:pt x="12" y="7"/>
                      <a:pt x="12" y="6"/>
                      <a:pt x="12" y="6"/>
                    </a:cubicBezTo>
                    <a:cubicBezTo>
                      <a:pt x="11" y="5"/>
                      <a:pt x="11" y="5"/>
                      <a:pt x="10" y="4"/>
                    </a:cubicBezTo>
                    <a:cubicBezTo>
                      <a:pt x="9" y="3"/>
                      <a:pt x="9" y="3"/>
                      <a:pt x="9" y="3"/>
                    </a:cubicBezTo>
                    <a:close/>
                    <a:moveTo>
                      <a:pt x="11" y="14"/>
                    </a:moveTo>
                    <a:cubicBezTo>
                      <a:pt x="10" y="15"/>
                      <a:pt x="9" y="15"/>
                      <a:pt x="8" y="15"/>
                    </a:cubicBezTo>
                    <a:cubicBezTo>
                      <a:pt x="7" y="15"/>
                      <a:pt x="7" y="15"/>
                      <a:pt x="6" y="15"/>
                    </a:cubicBezTo>
                    <a:cubicBezTo>
                      <a:pt x="5" y="14"/>
                      <a:pt x="4" y="14"/>
                      <a:pt x="4" y="13"/>
                    </a:cubicBezTo>
                    <a:cubicBezTo>
                      <a:pt x="0" y="10"/>
                      <a:pt x="0" y="10"/>
                      <a:pt x="0" y="10"/>
                    </a:cubicBezTo>
                    <a:cubicBezTo>
                      <a:pt x="9" y="0"/>
                      <a:pt x="9" y="0"/>
                      <a:pt x="9" y="0"/>
                    </a:cubicBezTo>
                    <a:cubicBezTo>
                      <a:pt x="12" y="3"/>
                      <a:pt x="12" y="3"/>
                      <a:pt x="12" y="3"/>
                    </a:cubicBezTo>
                    <a:cubicBezTo>
                      <a:pt x="13" y="4"/>
                      <a:pt x="14" y="4"/>
                      <a:pt x="14" y="5"/>
                    </a:cubicBezTo>
                    <a:cubicBezTo>
                      <a:pt x="15" y="6"/>
                      <a:pt x="15" y="6"/>
                      <a:pt x="15" y="7"/>
                    </a:cubicBezTo>
                    <a:cubicBezTo>
                      <a:pt x="15" y="8"/>
                      <a:pt x="15" y="9"/>
                      <a:pt x="14" y="10"/>
                    </a:cubicBezTo>
                    <a:cubicBezTo>
                      <a:pt x="14" y="10"/>
                      <a:pt x="14" y="11"/>
                      <a:pt x="13" y="12"/>
                    </a:cubicBezTo>
                    <a:cubicBezTo>
                      <a:pt x="12"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1" name="ïsľíḋè"/>
              <p:cNvSpPr/>
              <p:nvPr/>
            </p:nvSpPr>
            <p:spPr bwMode="auto">
              <a:xfrm>
                <a:off x="4913313" y="3605213"/>
                <a:ext cx="58738" cy="57150"/>
              </a:xfrm>
              <a:custGeom>
                <a:avLst/>
                <a:gdLst>
                  <a:gd name="T0" fmla="*/ 37 w 37"/>
                  <a:gd name="T1" fmla="*/ 17 h 36"/>
                  <a:gd name="T2" fmla="*/ 14 w 37"/>
                  <a:gd name="T3" fmla="*/ 36 h 36"/>
                  <a:gd name="T4" fmla="*/ 10 w 37"/>
                  <a:gd name="T5" fmla="*/ 32 h 36"/>
                  <a:gd name="T6" fmla="*/ 18 w 37"/>
                  <a:gd name="T7" fmla="*/ 11 h 36"/>
                  <a:gd name="T8" fmla="*/ 4 w 37"/>
                  <a:gd name="T9" fmla="*/ 21 h 36"/>
                  <a:gd name="T10" fmla="*/ 0 w 37"/>
                  <a:gd name="T11" fmla="*/ 19 h 36"/>
                  <a:gd name="T12" fmla="*/ 20 w 37"/>
                  <a:gd name="T13" fmla="*/ 0 h 36"/>
                  <a:gd name="T14" fmla="*/ 25 w 37"/>
                  <a:gd name="T15" fmla="*/ 5 h 36"/>
                  <a:gd name="T16" fmla="*/ 18 w 37"/>
                  <a:gd name="T17" fmla="*/ 26 h 36"/>
                  <a:gd name="T18" fmla="*/ 33 w 37"/>
                  <a:gd name="T19" fmla="*/ 13 h 36"/>
                  <a:gd name="T20" fmla="*/ 37 w 37"/>
                  <a:gd name="T21"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6">
                    <a:moveTo>
                      <a:pt x="37" y="17"/>
                    </a:moveTo>
                    <a:lnTo>
                      <a:pt x="14" y="36"/>
                    </a:lnTo>
                    <a:lnTo>
                      <a:pt x="10" y="32"/>
                    </a:lnTo>
                    <a:lnTo>
                      <a:pt x="18" y="11"/>
                    </a:lnTo>
                    <a:lnTo>
                      <a:pt x="4" y="21"/>
                    </a:lnTo>
                    <a:lnTo>
                      <a:pt x="0" y="19"/>
                    </a:lnTo>
                    <a:lnTo>
                      <a:pt x="20" y="0"/>
                    </a:lnTo>
                    <a:lnTo>
                      <a:pt x="25" y="5"/>
                    </a:lnTo>
                    <a:lnTo>
                      <a:pt x="18" y="26"/>
                    </a:lnTo>
                    <a:lnTo>
                      <a:pt x="33" y="13"/>
                    </a:lnTo>
                    <a:lnTo>
                      <a:pt x="3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2" name="iśļídé"/>
              <p:cNvSpPr/>
              <p:nvPr/>
            </p:nvSpPr>
            <p:spPr bwMode="auto">
              <a:xfrm>
                <a:off x="4883150" y="3579813"/>
                <a:ext cx="52388" cy="46038"/>
              </a:xfrm>
              <a:custGeom>
                <a:avLst/>
                <a:gdLst>
                  <a:gd name="T0" fmla="*/ 0 w 33"/>
                  <a:gd name="T1" fmla="*/ 4 h 29"/>
                  <a:gd name="T2" fmla="*/ 31 w 33"/>
                  <a:gd name="T3" fmla="*/ 0 h 29"/>
                  <a:gd name="T4" fmla="*/ 33 w 33"/>
                  <a:gd name="T5" fmla="*/ 4 h 29"/>
                  <a:gd name="T6" fmla="*/ 14 w 33"/>
                  <a:gd name="T7" fmla="*/ 29 h 29"/>
                  <a:gd name="T8" fmla="*/ 10 w 33"/>
                  <a:gd name="T9" fmla="*/ 23 h 29"/>
                  <a:gd name="T10" fmla="*/ 16 w 33"/>
                  <a:gd name="T11" fmla="*/ 16 h 29"/>
                  <a:gd name="T12" fmla="*/ 10 w 33"/>
                  <a:gd name="T13" fmla="*/ 8 h 29"/>
                  <a:gd name="T14" fmla="*/ 4 w 33"/>
                  <a:gd name="T15" fmla="*/ 8 h 29"/>
                  <a:gd name="T16" fmla="*/ 0 w 33"/>
                  <a:gd name="T17" fmla="*/ 4 h 29"/>
                  <a:gd name="T18" fmla="*/ 0 w 33"/>
                  <a:gd name="T19" fmla="*/ 4 h 29"/>
                  <a:gd name="T20" fmla="*/ 19 w 33"/>
                  <a:gd name="T21" fmla="*/ 14 h 29"/>
                  <a:gd name="T22" fmla="*/ 27 w 33"/>
                  <a:gd name="T23" fmla="*/ 4 h 29"/>
                  <a:gd name="T24" fmla="*/ 14 w 33"/>
                  <a:gd name="T25" fmla="*/ 6 h 29"/>
                  <a:gd name="T26" fmla="*/ 19 w 33"/>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9">
                    <a:moveTo>
                      <a:pt x="0" y="4"/>
                    </a:moveTo>
                    <a:lnTo>
                      <a:pt x="31" y="0"/>
                    </a:lnTo>
                    <a:lnTo>
                      <a:pt x="33" y="4"/>
                    </a:lnTo>
                    <a:lnTo>
                      <a:pt x="14" y="29"/>
                    </a:lnTo>
                    <a:lnTo>
                      <a:pt x="10" y="23"/>
                    </a:lnTo>
                    <a:lnTo>
                      <a:pt x="16" y="16"/>
                    </a:lnTo>
                    <a:lnTo>
                      <a:pt x="10" y="8"/>
                    </a:lnTo>
                    <a:lnTo>
                      <a:pt x="4" y="8"/>
                    </a:lnTo>
                    <a:lnTo>
                      <a:pt x="0" y="4"/>
                    </a:lnTo>
                    <a:lnTo>
                      <a:pt x="0" y="4"/>
                    </a:lnTo>
                    <a:close/>
                    <a:moveTo>
                      <a:pt x="19" y="14"/>
                    </a:moveTo>
                    <a:lnTo>
                      <a:pt x="27" y="4"/>
                    </a:lnTo>
                    <a:lnTo>
                      <a:pt x="14" y="6"/>
                    </a:lnTo>
                    <a:lnTo>
                      <a:pt x="1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3" name="iṥlïḑé"/>
              <p:cNvSpPr/>
              <p:nvPr/>
            </p:nvSpPr>
            <p:spPr bwMode="auto">
              <a:xfrm>
                <a:off x="4865688" y="3525838"/>
                <a:ext cx="53975" cy="49213"/>
              </a:xfrm>
              <a:custGeom>
                <a:avLst/>
                <a:gdLst>
                  <a:gd name="T0" fmla="*/ 15 w 34"/>
                  <a:gd name="T1" fmla="*/ 10 h 31"/>
                  <a:gd name="T2" fmla="*/ 2 w 34"/>
                  <a:gd name="T3" fmla="*/ 15 h 31"/>
                  <a:gd name="T4" fmla="*/ 0 w 34"/>
                  <a:gd name="T5" fmla="*/ 8 h 31"/>
                  <a:gd name="T6" fmla="*/ 27 w 34"/>
                  <a:gd name="T7" fmla="*/ 0 h 31"/>
                  <a:gd name="T8" fmla="*/ 30 w 34"/>
                  <a:gd name="T9" fmla="*/ 4 h 31"/>
                  <a:gd name="T10" fmla="*/ 19 w 34"/>
                  <a:gd name="T11" fmla="*/ 8 h 31"/>
                  <a:gd name="T12" fmla="*/ 21 w 34"/>
                  <a:gd name="T13" fmla="*/ 19 h 31"/>
                  <a:gd name="T14" fmla="*/ 34 w 34"/>
                  <a:gd name="T15" fmla="*/ 15 h 31"/>
                  <a:gd name="T16" fmla="*/ 34 w 34"/>
                  <a:gd name="T17" fmla="*/ 21 h 31"/>
                  <a:gd name="T18" fmla="*/ 9 w 34"/>
                  <a:gd name="T19" fmla="*/ 31 h 31"/>
                  <a:gd name="T20" fmla="*/ 7 w 34"/>
                  <a:gd name="T21" fmla="*/ 25 h 31"/>
                  <a:gd name="T22" fmla="*/ 17 w 34"/>
                  <a:gd name="T23" fmla="*/ 21 h 31"/>
                  <a:gd name="T24" fmla="*/ 15 w 34"/>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31">
                    <a:moveTo>
                      <a:pt x="15" y="10"/>
                    </a:moveTo>
                    <a:lnTo>
                      <a:pt x="2" y="15"/>
                    </a:lnTo>
                    <a:lnTo>
                      <a:pt x="0" y="8"/>
                    </a:lnTo>
                    <a:lnTo>
                      <a:pt x="27" y="0"/>
                    </a:lnTo>
                    <a:lnTo>
                      <a:pt x="30" y="4"/>
                    </a:lnTo>
                    <a:lnTo>
                      <a:pt x="19" y="8"/>
                    </a:lnTo>
                    <a:lnTo>
                      <a:pt x="21" y="19"/>
                    </a:lnTo>
                    <a:lnTo>
                      <a:pt x="34" y="15"/>
                    </a:lnTo>
                    <a:lnTo>
                      <a:pt x="34" y="21"/>
                    </a:lnTo>
                    <a:lnTo>
                      <a:pt x="9" y="31"/>
                    </a:lnTo>
                    <a:lnTo>
                      <a:pt x="7" y="25"/>
                    </a:lnTo>
                    <a:lnTo>
                      <a:pt x="17" y="21"/>
                    </a:lnTo>
                    <a:lnTo>
                      <a:pt x="15"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4" name="îṧḷiḑé"/>
              <p:cNvSpPr/>
              <p:nvPr/>
            </p:nvSpPr>
            <p:spPr bwMode="auto">
              <a:xfrm>
                <a:off x="4856163" y="3486151"/>
                <a:ext cx="49213" cy="39688"/>
              </a:xfrm>
              <a:custGeom>
                <a:avLst/>
                <a:gdLst>
                  <a:gd name="T0" fmla="*/ 4 w 15"/>
                  <a:gd name="T1" fmla="*/ 1 h 12"/>
                  <a:gd name="T2" fmla="*/ 5 w 15"/>
                  <a:gd name="T3" fmla="*/ 3 h 12"/>
                  <a:gd name="T4" fmla="*/ 3 w 15"/>
                  <a:gd name="T5" fmla="*/ 4 h 12"/>
                  <a:gd name="T6" fmla="*/ 3 w 15"/>
                  <a:gd name="T7" fmla="*/ 6 h 12"/>
                  <a:gd name="T8" fmla="*/ 4 w 15"/>
                  <a:gd name="T9" fmla="*/ 8 h 12"/>
                  <a:gd name="T10" fmla="*/ 5 w 15"/>
                  <a:gd name="T11" fmla="*/ 9 h 12"/>
                  <a:gd name="T12" fmla="*/ 6 w 15"/>
                  <a:gd name="T13" fmla="*/ 8 h 12"/>
                  <a:gd name="T14" fmla="*/ 6 w 15"/>
                  <a:gd name="T15" fmla="*/ 7 h 12"/>
                  <a:gd name="T16" fmla="*/ 6 w 15"/>
                  <a:gd name="T17" fmla="*/ 5 h 12"/>
                  <a:gd name="T18" fmla="*/ 7 w 15"/>
                  <a:gd name="T19" fmla="*/ 2 h 12"/>
                  <a:gd name="T20" fmla="*/ 10 w 15"/>
                  <a:gd name="T21" fmla="*/ 0 h 12"/>
                  <a:gd name="T22" fmla="*/ 12 w 15"/>
                  <a:gd name="T23" fmla="*/ 0 h 12"/>
                  <a:gd name="T24" fmla="*/ 13 w 15"/>
                  <a:gd name="T25" fmla="*/ 2 h 12"/>
                  <a:gd name="T26" fmla="*/ 14 w 15"/>
                  <a:gd name="T27" fmla="*/ 4 h 12"/>
                  <a:gd name="T28" fmla="*/ 14 w 15"/>
                  <a:gd name="T29" fmla="*/ 8 h 12"/>
                  <a:gd name="T30" fmla="*/ 11 w 15"/>
                  <a:gd name="T31" fmla="*/ 10 h 12"/>
                  <a:gd name="T32" fmla="*/ 11 w 15"/>
                  <a:gd name="T33" fmla="*/ 7 h 12"/>
                  <a:gd name="T34" fmla="*/ 12 w 15"/>
                  <a:gd name="T35" fmla="*/ 6 h 12"/>
                  <a:gd name="T36" fmla="*/ 12 w 15"/>
                  <a:gd name="T37" fmla="*/ 5 h 12"/>
                  <a:gd name="T38" fmla="*/ 11 w 15"/>
                  <a:gd name="T39" fmla="*/ 3 h 12"/>
                  <a:gd name="T40" fmla="*/ 10 w 15"/>
                  <a:gd name="T41" fmla="*/ 3 h 12"/>
                  <a:gd name="T42" fmla="*/ 10 w 15"/>
                  <a:gd name="T43" fmla="*/ 3 h 12"/>
                  <a:gd name="T44" fmla="*/ 9 w 15"/>
                  <a:gd name="T45" fmla="*/ 6 h 12"/>
                  <a:gd name="T46" fmla="*/ 9 w 15"/>
                  <a:gd name="T47" fmla="*/ 9 h 12"/>
                  <a:gd name="T48" fmla="*/ 8 w 15"/>
                  <a:gd name="T49" fmla="*/ 10 h 12"/>
                  <a:gd name="T50" fmla="*/ 6 w 15"/>
                  <a:gd name="T51" fmla="*/ 11 h 12"/>
                  <a:gd name="T52" fmla="*/ 3 w 15"/>
                  <a:gd name="T53" fmla="*/ 11 h 12"/>
                  <a:gd name="T54" fmla="*/ 1 w 15"/>
                  <a:gd name="T55" fmla="*/ 10 h 12"/>
                  <a:gd name="T56" fmla="*/ 0 w 15"/>
                  <a:gd name="T57" fmla="*/ 7 h 12"/>
                  <a:gd name="T58" fmla="*/ 1 w 15"/>
                  <a:gd name="T59" fmla="*/ 3 h 12"/>
                  <a:gd name="T60" fmla="*/ 4 w 15"/>
                  <a:gd name="T6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4" y="1"/>
                    </a:moveTo>
                    <a:cubicBezTo>
                      <a:pt x="5" y="3"/>
                      <a:pt x="5" y="3"/>
                      <a:pt x="5" y="3"/>
                    </a:cubicBezTo>
                    <a:cubicBezTo>
                      <a:pt x="4" y="3"/>
                      <a:pt x="3" y="4"/>
                      <a:pt x="3" y="4"/>
                    </a:cubicBezTo>
                    <a:cubicBezTo>
                      <a:pt x="3" y="5"/>
                      <a:pt x="3" y="6"/>
                      <a:pt x="3" y="6"/>
                    </a:cubicBezTo>
                    <a:cubicBezTo>
                      <a:pt x="3" y="7"/>
                      <a:pt x="3" y="8"/>
                      <a:pt x="4" y="8"/>
                    </a:cubicBezTo>
                    <a:cubicBezTo>
                      <a:pt x="4" y="9"/>
                      <a:pt x="5" y="9"/>
                      <a:pt x="5" y="9"/>
                    </a:cubicBezTo>
                    <a:cubicBezTo>
                      <a:pt x="5" y="9"/>
                      <a:pt x="6" y="8"/>
                      <a:pt x="6" y="8"/>
                    </a:cubicBezTo>
                    <a:cubicBezTo>
                      <a:pt x="6" y="8"/>
                      <a:pt x="6" y="8"/>
                      <a:pt x="6" y="7"/>
                    </a:cubicBezTo>
                    <a:cubicBezTo>
                      <a:pt x="6" y="7"/>
                      <a:pt x="6" y="6"/>
                      <a:pt x="6" y="5"/>
                    </a:cubicBezTo>
                    <a:cubicBezTo>
                      <a:pt x="7" y="3"/>
                      <a:pt x="7" y="2"/>
                      <a:pt x="7" y="2"/>
                    </a:cubicBezTo>
                    <a:cubicBezTo>
                      <a:pt x="8" y="1"/>
                      <a:pt x="9" y="0"/>
                      <a:pt x="10" y="0"/>
                    </a:cubicBezTo>
                    <a:cubicBezTo>
                      <a:pt x="10" y="0"/>
                      <a:pt x="11" y="0"/>
                      <a:pt x="12" y="0"/>
                    </a:cubicBezTo>
                    <a:cubicBezTo>
                      <a:pt x="12" y="1"/>
                      <a:pt x="13" y="1"/>
                      <a:pt x="13" y="2"/>
                    </a:cubicBezTo>
                    <a:cubicBezTo>
                      <a:pt x="14" y="2"/>
                      <a:pt x="14" y="3"/>
                      <a:pt x="14" y="4"/>
                    </a:cubicBezTo>
                    <a:cubicBezTo>
                      <a:pt x="15" y="6"/>
                      <a:pt x="14" y="7"/>
                      <a:pt x="14" y="8"/>
                    </a:cubicBezTo>
                    <a:cubicBezTo>
                      <a:pt x="13" y="9"/>
                      <a:pt x="12" y="10"/>
                      <a:pt x="11" y="10"/>
                    </a:cubicBezTo>
                    <a:cubicBezTo>
                      <a:pt x="11" y="7"/>
                      <a:pt x="11" y="7"/>
                      <a:pt x="11" y="7"/>
                    </a:cubicBezTo>
                    <a:cubicBezTo>
                      <a:pt x="11" y="7"/>
                      <a:pt x="12" y="7"/>
                      <a:pt x="12" y="6"/>
                    </a:cubicBezTo>
                    <a:cubicBezTo>
                      <a:pt x="12" y="6"/>
                      <a:pt x="12" y="5"/>
                      <a:pt x="12" y="5"/>
                    </a:cubicBezTo>
                    <a:cubicBezTo>
                      <a:pt x="12" y="4"/>
                      <a:pt x="12" y="3"/>
                      <a:pt x="11" y="3"/>
                    </a:cubicBezTo>
                    <a:cubicBezTo>
                      <a:pt x="11" y="3"/>
                      <a:pt x="11" y="2"/>
                      <a:pt x="10" y="3"/>
                    </a:cubicBezTo>
                    <a:cubicBezTo>
                      <a:pt x="10" y="3"/>
                      <a:pt x="10" y="3"/>
                      <a:pt x="10" y="3"/>
                    </a:cubicBezTo>
                    <a:cubicBezTo>
                      <a:pt x="9" y="3"/>
                      <a:pt x="9" y="4"/>
                      <a:pt x="9" y="6"/>
                    </a:cubicBezTo>
                    <a:cubicBezTo>
                      <a:pt x="9" y="7"/>
                      <a:pt x="9" y="8"/>
                      <a:pt x="9" y="9"/>
                    </a:cubicBezTo>
                    <a:cubicBezTo>
                      <a:pt x="8" y="9"/>
                      <a:pt x="8" y="10"/>
                      <a:pt x="8" y="10"/>
                    </a:cubicBezTo>
                    <a:cubicBezTo>
                      <a:pt x="7" y="11"/>
                      <a:pt x="6" y="11"/>
                      <a:pt x="6" y="11"/>
                    </a:cubicBezTo>
                    <a:cubicBezTo>
                      <a:pt x="5" y="12"/>
                      <a:pt x="4" y="11"/>
                      <a:pt x="3" y="11"/>
                    </a:cubicBezTo>
                    <a:cubicBezTo>
                      <a:pt x="3" y="11"/>
                      <a:pt x="2" y="10"/>
                      <a:pt x="1" y="10"/>
                    </a:cubicBezTo>
                    <a:cubicBezTo>
                      <a:pt x="1" y="9"/>
                      <a:pt x="1" y="8"/>
                      <a:pt x="0" y="7"/>
                    </a:cubicBezTo>
                    <a:cubicBezTo>
                      <a:pt x="0" y="5"/>
                      <a:pt x="0" y="4"/>
                      <a:pt x="1" y="3"/>
                    </a:cubicBezTo>
                    <a:cubicBezTo>
                      <a:pt x="2" y="2"/>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5" name="ïṣḷîďé"/>
              <p:cNvSpPr/>
              <p:nvPr/>
            </p:nvSpPr>
            <p:spPr bwMode="auto">
              <a:xfrm>
                <a:off x="4916488" y="3205163"/>
                <a:ext cx="474663" cy="477838"/>
              </a:xfrm>
              <a:custGeom>
                <a:avLst/>
                <a:gdLst>
                  <a:gd name="T0" fmla="*/ 72 w 144"/>
                  <a:gd name="T1" fmla="*/ 143 h 143"/>
                  <a:gd name="T2" fmla="*/ 0 w 144"/>
                  <a:gd name="T3" fmla="*/ 72 h 143"/>
                  <a:gd name="T4" fmla="*/ 72 w 144"/>
                  <a:gd name="T5" fmla="*/ 0 h 143"/>
                  <a:gd name="T6" fmla="*/ 144 w 144"/>
                  <a:gd name="T7" fmla="*/ 72 h 143"/>
                  <a:gd name="T8" fmla="*/ 72 w 144"/>
                  <a:gd name="T9" fmla="*/ 143 h 143"/>
                  <a:gd name="T10" fmla="*/ 3 w 144"/>
                  <a:gd name="T11" fmla="*/ 72 h 143"/>
                  <a:gd name="T12" fmla="*/ 10 w 144"/>
                  <a:gd name="T13" fmla="*/ 102 h 143"/>
                  <a:gd name="T14" fmla="*/ 133 w 144"/>
                  <a:gd name="T15" fmla="*/ 102 h 143"/>
                  <a:gd name="T16" fmla="*/ 141 w 144"/>
                  <a:gd name="T17" fmla="*/ 72 h 143"/>
                  <a:gd name="T18" fmla="*/ 72 w 144"/>
                  <a:gd name="T19" fmla="*/ 3 h 143"/>
                  <a:gd name="T20" fmla="*/ 3 w 144"/>
                  <a:gd name="T21" fmla="*/ 72 h 143"/>
                  <a:gd name="T22" fmla="*/ 132 w 144"/>
                  <a:gd name="T23" fmla="*/ 106 h 143"/>
                  <a:gd name="T24" fmla="*/ 12 w 144"/>
                  <a:gd name="T25" fmla="*/ 106 h 143"/>
                  <a:gd name="T26" fmla="*/ 72 w 144"/>
                  <a:gd name="T27" fmla="*/ 140 h 143"/>
                  <a:gd name="T28" fmla="*/ 132 w 144"/>
                  <a:gd name="T29" fmla="*/ 10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43">
                    <a:moveTo>
                      <a:pt x="72" y="143"/>
                    </a:moveTo>
                    <a:cubicBezTo>
                      <a:pt x="32" y="143"/>
                      <a:pt x="0" y="111"/>
                      <a:pt x="0" y="72"/>
                    </a:cubicBezTo>
                    <a:cubicBezTo>
                      <a:pt x="0" y="32"/>
                      <a:pt x="32" y="0"/>
                      <a:pt x="72" y="0"/>
                    </a:cubicBezTo>
                    <a:cubicBezTo>
                      <a:pt x="111" y="0"/>
                      <a:pt x="144" y="32"/>
                      <a:pt x="144" y="72"/>
                    </a:cubicBezTo>
                    <a:cubicBezTo>
                      <a:pt x="144" y="111"/>
                      <a:pt x="111" y="143"/>
                      <a:pt x="72" y="143"/>
                    </a:cubicBezTo>
                    <a:close/>
                    <a:moveTo>
                      <a:pt x="3" y="72"/>
                    </a:moveTo>
                    <a:cubicBezTo>
                      <a:pt x="3" y="83"/>
                      <a:pt x="6" y="93"/>
                      <a:pt x="10" y="102"/>
                    </a:cubicBezTo>
                    <a:cubicBezTo>
                      <a:pt x="133" y="102"/>
                      <a:pt x="133" y="102"/>
                      <a:pt x="133" y="102"/>
                    </a:cubicBezTo>
                    <a:cubicBezTo>
                      <a:pt x="138" y="93"/>
                      <a:pt x="141" y="83"/>
                      <a:pt x="141" y="72"/>
                    </a:cubicBezTo>
                    <a:cubicBezTo>
                      <a:pt x="141" y="34"/>
                      <a:pt x="110" y="3"/>
                      <a:pt x="72" y="3"/>
                    </a:cubicBezTo>
                    <a:cubicBezTo>
                      <a:pt x="34" y="3"/>
                      <a:pt x="3" y="34"/>
                      <a:pt x="3" y="72"/>
                    </a:cubicBezTo>
                    <a:close/>
                    <a:moveTo>
                      <a:pt x="132" y="106"/>
                    </a:moveTo>
                    <a:cubicBezTo>
                      <a:pt x="12" y="106"/>
                      <a:pt x="12" y="106"/>
                      <a:pt x="12" y="106"/>
                    </a:cubicBezTo>
                    <a:cubicBezTo>
                      <a:pt x="24" y="126"/>
                      <a:pt x="46" y="140"/>
                      <a:pt x="72" y="140"/>
                    </a:cubicBezTo>
                    <a:cubicBezTo>
                      <a:pt x="97" y="140"/>
                      <a:pt x="120" y="126"/>
                      <a:pt x="132" y="1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6" name="iṧḻîďé"/>
              <p:cNvSpPr/>
              <p:nvPr/>
            </p:nvSpPr>
            <p:spPr bwMode="auto">
              <a:xfrm>
                <a:off x="4948238" y="3235326"/>
                <a:ext cx="411163" cy="306388"/>
              </a:xfrm>
              <a:custGeom>
                <a:avLst/>
                <a:gdLst>
                  <a:gd name="T0" fmla="*/ 114 w 124"/>
                  <a:gd name="T1" fmla="*/ 68 h 92"/>
                  <a:gd name="T2" fmla="*/ 103 w 124"/>
                  <a:gd name="T3" fmla="*/ 62 h 92"/>
                  <a:gd name="T4" fmla="*/ 95 w 124"/>
                  <a:gd name="T5" fmla="*/ 68 h 92"/>
                  <a:gd name="T6" fmla="*/ 83 w 124"/>
                  <a:gd name="T7" fmla="*/ 62 h 92"/>
                  <a:gd name="T8" fmla="*/ 70 w 124"/>
                  <a:gd name="T9" fmla="*/ 81 h 92"/>
                  <a:gd name="T10" fmla="*/ 104 w 124"/>
                  <a:gd name="T11" fmla="*/ 76 h 92"/>
                  <a:gd name="T12" fmla="*/ 124 w 124"/>
                  <a:gd name="T13" fmla="*/ 83 h 92"/>
                  <a:gd name="T14" fmla="*/ 81 w 124"/>
                  <a:gd name="T15" fmla="*/ 84 h 92"/>
                  <a:gd name="T16" fmla="*/ 43 w 124"/>
                  <a:gd name="T17" fmla="*/ 84 h 92"/>
                  <a:gd name="T18" fmla="*/ 0 w 124"/>
                  <a:gd name="T19" fmla="*/ 83 h 92"/>
                  <a:gd name="T20" fmla="*/ 19 w 124"/>
                  <a:gd name="T21" fmla="*/ 76 h 92"/>
                  <a:gd name="T22" fmla="*/ 54 w 124"/>
                  <a:gd name="T23" fmla="*/ 81 h 92"/>
                  <a:gd name="T24" fmla="*/ 53 w 124"/>
                  <a:gd name="T25" fmla="*/ 62 h 92"/>
                  <a:gd name="T26" fmla="*/ 44 w 124"/>
                  <a:gd name="T27" fmla="*/ 55 h 92"/>
                  <a:gd name="T28" fmla="*/ 30 w 124"/>
                  <a:gd name="T29" fmla="*/ 66 h 92"/>
                  <a:gd name="T30" fmla="*/ 24 w 124"/>
                  <a:gd name="T31" fmla="*/ 55 h 92"/>
                  <a:gd name="T32" fmla="*/ 10 w 124"/>
                  <a:gd name="T33" fmla="*/ 66 h 92"/>
                  <a:gd name="T34" fmla="*/ 4 w 124"/>
                  <a:gd name="T35" fmla="*/ 56 h 92"/>
                  <a:gd name="T36" fmla="*/ 20 w 124"/>
                  <a:gd name="T37" fmla="*/ 47 h 92"/>
                  <a:gd name="T38" fmla="*/ 45 w 124"/>
                  <a:gd name="T39" fmla="*/ 35 h 92"/>
                  <a:gd name="T40" fmla="*/ 79 w 124"/>
                  <a:gd name="T41" fmla="*/ 35 h 92"/>
                  <a:gd name="T42" fmla="*/ 107 w 124"/>
                  <a:gd name="T43" fmla="*/ 53 h 92"/>
                  <a:gd name="T44" fmla="*/ 120 w 124"/>
                  <a:gd name="T45" fmla="*/ 62 h 92"/>
                  <a:gd name="T46" fmla="*/ 47 w 124"/>
                  <a:gd name="T47" fmla="*/ 47 h 92"/>
                  <a:gd name="T48" fmla="*/ 60 w 124"/>
                  <a:gd name="T49" fmla="*/ 37 h 92"/>
                  <a:gd name="T50" fmla="*/ 65 w 124"/>
                  <a:gd name="T51" fmla="*/ 48 h 92"/>
                  <a:gd name="T52" fmla="*/ 66 w 124"/>
                  <a:gd name="T53" fmla="*/ 55 h 92"/>
                  <a:gd name="T54" fmla="*/ 62 w 124"/>
                  <a:gd name="T55" fmla="*/ 17 h 92"/>
                  <a:gd name="T56" fmla="*/ 90 w 124"/>
                  <a:gd name="T57" fmla="*/ 35 h 92"/>
                  <a:gd name="T58" fmla="*/ 88 w 124"/>
                  <a:gd name="T59" fmla="*/ 54 h 92"/>
                  <a:gd name="T60" fmla="*/ 90 w 124"/>
                  <a:gd name="T61" fmla="*/ 35 h 92"/>
                  <a:gd name="T62" fmla="*/ 29 w 124"/>
                  <a:gd name="T63" fmla="*/ 47 h 92"/>
                  <a:gd name="T64" fmla="*/ 41 w 124"/>
                  <a:gd name="T65" fmla="*/ 4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92">
                    <a:moveTo>
                      <a:pt x="112" y="62"/>
                    </a:moveTo>
                    <a:cubicBezTo>
                      <a:pt x="114" y="68"/>
                      <a:pt x="114" y="68"/>
                      <a:pt x="114" y="68"/>
                    </a:cubicBezTo>
                    <a:cubicBezTo>
                      <a:pt x="105" y="68"/>
                      <a:pt x="105" y="68"/>
                      <a:pt x="105" y="68"/>
                    </a:cubicBezTo>
                    <a:cubicBezTo>
                      <a:pt x="103" y="62"/>
                      <a:pt x="103" y="62"/>
                      <a:pt x="103" y="62"/>
                    </a:cubicBezTo>
                    <a:cubicBezTo>
                      <a:pt x="92" y="62"/>
                      <a:pt x="92" y="62"/>
                      <a:pt x="92" y="62"/>
                    </a:cubicBezTo>
                    <a:cubicBezTo>
                      <a:pt x="95" y="68"/>
                      <a:pt x="95" y="68"/>
                      <a:pt x="95" y="68"/>
                    </a:cubicBezTo>
                    <a:cubicBezTo>
                      <a:pt x="86" y="68"/>
                      <a:pt x="86" y="68"/>
                      <a:pt x="86" y="68"/>
                    </a:cubicBezTo>
                    <a:cubicBezTo>
                      <a:pt x="83" y="62"/>
                      <a:pt x="83" y="62"/>
                      <a:pt x="83" y="62"/>
                    </a:cubicBezTo>
                    <a:cubicBezTo>
                      <a:pt x="67" y="62"/>
                      <a:pt x="67" y="62"/>
                      <a:pt x="67" y="62"/>
                    </a:cubicBezTo>
                    <a:cubicBezTo>
                      <a:pt x="70" y="81"/>
                      <a:pt x="70" y="81"/>
                      <a:pt x="70" y="81"/>
                    </a:cubicBezTo>
                    <a:cubicBezTo>
                      <a:pt x="70" y="81"/>
                      <a:pt x="73" y="83"/>
                      <a:pt x="81" y="77"/>
                    </a:cubicBezTo>
                    <a:cubicBezTo>
                      <a:pt x="81" y="77"/>
                      <a:pt x="92" y="88"/>
                      <a:pt x="104" y="76"/>
                    </a:cubicBezTo>
                    <a:cubicBezTo>
                      <a:pt x="104" y="76"/>
                      <a:pt x="112" y="85"/>
                      <a:pt x="122" y="77"/>
                    </a:cubicBezTo>
                    <a:cubicBezTo>
                      <a:pt x="124" y="83"/>
                      <a:pt x="124" y="83"/>
                      <a:pt x="124" y="83"/>
                    </a:cubicBezTo>
                    <a:cubicBezTo>
                      <a:pt x="124" y="83"/>
                      <a:pt x="115" y="90"/>
                      <a:pt x="104" y="84"/>
                    </a:cubicBezTo>
                    <a:cubicBezTo>
                      <a:pt x="104" y="84"/>
                      <a:pt x="92" y="92"/>
                      <a:pt x="81" y="84"/>
                    </a:cubicBezTo>
                    <a:cubicBezTo>
                      <a:pt x="81" y="84"/>
                      <a:pt x="70" y="92"/>
                      <a:pt x="62" y="84"/>
                    </a:cubicBezTo>
                    <a:cubicBezTo>
                      <a:pt x="62" y="84"/>
                      <a:pt x="56" y="92"/>
                      <a:pt x="43" y="84"/>
                    </a:cubicBezTo>
                    <a:cubicBezTo>
                      <a:pt x="43" y="84"/>
                      <a:pt x="33" y="92"/>
                      <a:pt x="19" y="83"/>
                    </a:cubicBezTo>
                    <a:cubicBezTo>
                      <a:pt x="19" y="83"/>
                      <a:pt x="10" y="90"/>
                      <a:pt x="0" y="83"/>
                    </a:cubicBezTo>
                    <a:cubicBezTo>
                      <a:pt x="2" y="78"/>
                      <a:pt x="2" y="78"/>
                      <a:pt x="2" y="78"/>
                    </a:cubicBezTo>
                    <a:cubicBezTo>
                      <a:pt x="2" y="78"/>
                      <a:pt x="11" y="85"/>
                      <a:pt x="19" y="76"/>
                    </a:cubicBezTo>
                    <a:cubicBezTo>
                      <a:pt x="19" y="76"/>
                      <a:pt x="30" y="88"/>
                      <a:pt x="43" y="77"/>
                    </a:cubicBezTo>
                    <a:cubicBezTo>
                      <a:pt x="43" y="77"/>
                      <a:pt x="50" y="82"/>
                      <a:pt x="54" y="81"/>
                    </a:cubicBezTo>
                    <a:cubicBezTo>
                      <a:pt x="57" y="62"/>
                      <a:pt x="57" y="62"/>
                      <a:pt x="57" y="62"/>
                    </a:cubicBezTo>
                    <a:cubicBezTo>
                      <a:pt x="53" y="62"/>
                      <a:pt x="53" y="62"/>
                      <a:pt x="53" y="62"/>
                    </a:cubicBezTo>
                    <a:cubicBezTo>
                      <a:pt x="58" y="55"/>
                      <a:pt x="58" y="55"/>
                      <a:pt x="58" y="55"/>
                    </a:cubicBezTo>
                    <a:cubicBezTo>
                      <a:pt x="44" y="55"/>
                      <a:pt x="44" y="55"/>
                      <a:pt x="44" y="55"/>
                    </a:cubicBezTo>
                    <a:cubicBezTo>
                      <a:pt x="39" y="66"/>
                      <a:pt x="39" y="66"/>
                      <a:pt x="39" y="66"/>
                    </a:cubicBezTo>
                    <a:cubicBezTo>
                      <a:pt x="30" y="66"/>
                      <a:pt x="30" y="66"/>
                      <a:pt x="30" y="66"/>
                    </a:cubicBezTo>
                    <a:cubicBezTo>
                      <a:pt x="35" y="55"/>
                      <a:pt x="35" y="55"/>
                      <a:pt x="35" y="55"/>
                    </a:cubicBezTo>
                    <a:cubicBezTo>
                      <a:pt x="24" y="55"/>
                      <a:pt x="24" y="55"/>
                      <a:pt x="24" y="55"/>
                    </a:cubicBezTo>
                    <a:cubicBezTo>
                      <a:pt x="19" y="66"/>
                      <a:pt x="19" y="66"/>
                      <a:pt x="19" y="66"/>
                    </a:cubicBezTo>
                    <a:cubicBezTo>
                      <a:pt x="10" y="66"/>
                      <a:pt x="10" y="66"/>
                      <a:pt x="10" y="66"/>
                    </a:cubicBezTo>
                    <a:cubicBezTo>
                      <a:pt x="15" y="55"/>
                      <a:pt x="15" y="55"/>
                      <a:pt x="15" y="55"/>
                    </a:cubicBezTo>
                    <a:cubicBezTo>
                      <a:pt x="4" y="56"/>
                      <a:pt x="4" y="56"/>
                      <a:pt x="4" y="56"/>
                    </a:cubicBezTo>
                    <a:cubicBezTo>
                      <a:pt x="4" y="46"/>
                      <a:pt x="4" y="46"/>
                      <a:pt x="4" y="46"/>
                    </a:cubicBezTo>
                    <a:cubicBezTo>
                      <a:pt x="20" y="47"/>
                      <a:pt x="20" y="47"/>
                      <a:pt x="20" y="47"/>
                    </a:cubicBezTo>
                    <a:cubicBezTo>
                      <a:pt x="32" y="22"/>
                      <a:pt x="32" y="22"/>
                      <a:pt x="32" y="22"/>
                    </a:cubicBezTo>
                    <a:cubicBezTo>
                      <a:pt x="45" y="35"/>
                      <a:pt x="45" y="35"/>
                      <a:pt x="45" y="35"/>
                    </a:cubicBezTo>
                    <a:cubicBezTo>
                      <a:pt x="62" y="0"/>
                      <a:pt x="62" y="0"/>
                      <a:pt x="62" y="0"/>
                    </a:cubicBezTo>
                    <a:cubicBezTo>
                      <a:pt x="79" y="35"/>
                      <a:pt x="79" y="35"/>
                      <a:pt x="79" y="35"/>
                    </a:cubicBezTo>
                    <a:cubicBezTo>
                      <a:pt x="92" y="22"/>
                      <a:pt x="92" y="22"/>
                      <a:pt x="92" y="22"/>
                    </a:cubicBezTo>
                    <a:cubicBezTo>
                      <a:pt x="107" y="53"/>
                      <a:pt x="107" y="53"/>
                      <a:pt x="107" y="53"/>
                    </a:cubicBezTo>
                    <a:cubicBezTo>
                      <a:pt x="120" y="53"/>
                      <a:pt x="120" y="53"/>
                      <a:pt x="120" y="53"/>
                    </a:cubicBezTo>
                    <a:cubicBezTo>
                      <a:pt x="120" y="62"/>
                      <a:pt x="120" y="62"/>
                      <a:pt x="120" y="62"/>
                    </a:cubicBezTo>
                    <a:cubicBezTo>
                      <a:pt x="112" y="62"/>
                      <a:pt x="112" y="62"/>
                      <a:pt x="112" y="62"/>
                    </a:cubicBezTo>
                    <a:close/>
                    <a:moveTo>
                      <a:pt x="47" y="47"/>
                    </a:moveTo>
                    <a:cubicBezTo>
                      <a:pt x="58" y="48"/>
                      <a:pt x="58" y="48"/>
                      <a:pt x="58" y="48"/>
                    </a:cubicBezTo>
                    <a:cubicBezTo>
                      <a:pt x="60" y="37"/>
                      <a:pt x="60" y="37"/>
                      <a:pt x="60" y="37"/>
                    </a:cubicBezTo>
                    <a:cubicBezTo>
                      <a:pt x="64" y="37"/>
                      <a:pt x="64" y="37"/>
                      <a:pt x="64" y="37"/>
                    </a:cubicBezTo>
                    <a:cubicBezTo>
                      <a:pt x="65" y="48"/>
                      <a:pt x="65" y="48"/>
                      <a:pt x="65" y="48"/>
                    </a:cubicBezTo>
                    <a:cubicBezTo>
                      <a:pt x="71" y="48"/>
                      <a:pt x="71" y="48"/>
                      <a:pt x="71" y="48"/>
                    </a:cubicBezTo>
                    <a:cubicBezTo>
                      <a:pt x="66" y="55"/>
                      <a:pt x="66" y="55"/>
                      <a:pt x="66" y="55"/>
                    </a:cubicBezTo>
                    <a:cubicBezTo>
                      <a:pt x="79" y="54"/>
                      <a:pt x="79" y="54"/>
                      <a:pt x="79" y="54"/>
                    </a:cubicBezTo>
                    <a:cubicBezTo>
                      <a:pt x="62" y="17"/>
                      <a:pt x="62" y="17"/>
                      <a:pt x="62" y="17"/>
                    </a:cubicBezTo>
                    <a:cubicBezTo>
                      <a:pt x="47" y="47"/>
                      <a:pt x="47" y="47"/>
                      <a:pt x="47" y="47"/>
                    </a:cubicBezTo>
                    <a:close/>
                    <a:moveTo>
                      <a:pt x="90" y="35"/>
                    </a:moveTo>
                    <a:cubicBezTo>
                      <a:pt x="83" y="42"/>
                      <a:pt x="83" y="42"/>
                      <a:pt x="83" y="42"/>
                    </a:cubicBezTo>
                    <a:cubicBezTo>
                      <a:pt x="88" y="54"/>
                      <a:pt x="88" y="54"/>
                      <a:pt x="88" y="54"/>
                    </a:cubicBezTo>
                    <a:cubicBezTo>
                      <a:pt x="99" y="54"/>
                      <a:pt x="99" y="54"/>
                      <a:pt x="99" y="54"/>
                    </a:cubicBezTo>
                    <a:cubicBezTo>
                      <a:pt x="90" y="35"/>
                      <a:pt x="90" y="35"/>
                      <a:pt x="90" y="35"/>
                    </a:cubicBezTo>
                    <a:close/>
                    <a:moveTo>
                      <a:pt x="34" y="35"/>
                    </a:moveTo>
                    <a:cubicBezTo>
                      <a:pt x="29" y="47"/>
                      <a:pt x="29" y="47"/>
                      <a:pt x="29" y="47"/>
                    </a:cubicBezTo>
                    <a:cubicBezTo>
                      <a:pt x="39" y="47"/>
                      <a:pt x="39" y="47"/>
                      <a:pt x="39" y="47"/>
                    </a:cubicBezTo>
                    <a:cubicBezTo>
                      <a:pt x="41" y="42"/>
                      <a:pt x="41" y="42"/>
                      <a:pt x="41" y="42"/>
                    </a:cubicBezTo>
                    <a:lnTo>
                      <a:pt x="3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dirty="0">
                  <a:solidFill>
                    <a:schemeClr val="bg1"/>
                  </a:solidFill>
                </a:endParaRPr>
              </a:p>
            </p:txBody>
          </p:sp>
          <p:sp>
            <p:nvSpPr>
              <p:cNvPr id="67" name="îṡ1íḓè"/>
              <p:cNvSpPr/>
              <p:nvPr/>
            </p:nvSpPr>
            <p:spPr bwMode="auto">
              <a:xfrm>
                <a:off x="5375275" y="3316288"/>
                <a:ext cx="88900" cy="58738"/>
              </a:xfrm>
              <a:custGeom>
                <a:avLst/>
                <a:gdLst>
                  <a:gd name="T0" fmla="*/ 2 w 27"/>
                  <a:gd name="T1" fmla="*/ 7 h 18"/>
                  <a:gd name="T2" fmla="*/ 4 w 27"/>
                  <a:gd name="T3" fmla="*/ 12 h 18"/>
                  <a:gd name="T4" fmla="*/ 6 w 27"/>
                  <a:gd name="T5" fmla="*/ 10 h 18"/>
                  <a:gd name="T6" fmla="*/ 5 w 27"/>
                  <a:gd name="T7" fmla="*/ 8 h 18"/>
                  <a:gd name="T8" fmla="*/ 2 w 27"/>
                  <a:gd name="T9" fmla="*/ 7 h 18"/>
                  <a:gd name="T10" fmla="*/ 4 w 27"/>
                  <a:gd name="T11" fmla="*/ 13 h 18"/>
                  <a:gd name="T12" fmla="*/ 1 w 27"/>
                  <a:gd name="T13" fmla="*/ 10 h 18"/>
                  <a:gd name="T14" fmla="*/ 3 w 27"/>
                  <a:gd name="T15" fmla="*/ 2 h 18"/>
                  <a:gd name="T16" fmla="*/ 9 w 27"/>
                  <a:gd name="T17" fmla="*/ 11 h 18"/>
                  <a:gd name="T18" fmla="*/ 9 w 27"/>
                  <a:gd name="T19" fmla="*/ 8 h 18"/>
                  <a:gd name="T20" fmla="*/ 10 w 27"/>
                  <a:gd name="T21" fmla="*/ 6 h 18"/>
                  <a:gd name="T22" fmla="*/ 12 w 27"/>
                  <a:gd name="T23" fmla="*/ 6 h 18"/>
                  <a:gd name="T24" fmla="*/ 10 w 27"/>
                  <a:gd name="T25" fmla="*/ 5 h 18"/>
                  <a:gd name="T26" fmla="*/ 10 w 27"/>
                  <a:gd name="T27" fmla="*/ 3 h 18"/>
                  <a:gd name="T28" fmla="*/ 12 w 27"/>
                  <a:gd name="T29" fmla="*/ 3 h 18"/>
                  <a:gd name="T30" fmla="*/ 20 w 27"/>
                  <a:gd name="T31" fmla="*/ 7 h 18"/>
                  <a:gd name="T32" fmla="*/ 21 w 27"/>
                  <a:gd name="T33" fmla="*/ 7 h 18"/>
                  <a:gd name="T34" fmla="*/ 21 w 27"/>
                  <a:gd name="T35" fmla="*/ 5 h 18"/>
                  <a:gd name="T36" fmla="*/ 18 w 27"/>
                  <a:gd name="T37" fmla="*/ 3 h 18"/>
                  <a:gd name="T38" fmla="*/ 17 w 27"/>
                  <a:gd name="T39" fmla="*/ 1 h 18"/>
                  <a:gd name="T40" fmla="*/ 19 w 27"/>
                  <a:gd name="T41" fmla="*/ 0 h 18"/>
                  <a:gd name="T42" fmla="*/ 20 w 27"/>
                  <a:gd name="T43" fmla="*/ 1 h 18"/>
                  <a:gd name="T44" fmla="*/ 19 w 27"/>
                  <a:gd name="T45" fmla="*/ 2 h 18"/>
                  <a:gd name="T46" fmla="*/ 22 w 27"/>
                  <a:gd name="T47" fmla="*/ 5 h 18"/>
                  <a:gd name="T48" fmla="*/ 23 w 27"/>
                  <a:gd name="T49" fmla="*/ 5 h 18"/>
                  <a:gd name="T50" fmla="*/ 24 w 27"/>
                  <a:gd name="T51" fmla="*/ 7 h 18"/>
                  <a:gd name="T52" fmla="*/ 26 w 27"/>
                  <a:gd name="T53" fmla="*/ 8 h 18"/>
                  <a:gd name="T54" fmla="*/ 27 w 27"/>
                  <a:gd name="T55" fmla="*/ 9 h 18"/>
                  <a:gd name="T56" fmla="*/ 27 w 27"/>
                  <a:gd name="T57" fmla="*/ 11 h 18"/>
                  <a:gd name="T58" fmla="*/ 21 w 27"/>
                  <a:gd name="T59" fmla="*/ 9 h 18"/>
                  <a:gd name="T60" fmla="*/ 19 w 27"/>
                  <a:gd name="T61" fmla="*/ 8 h 18"/>
                  <a:gd name="T62" fmla="*/ 17 w 27"/>
                  <a:gd name="T63" fmla="*/ 8 h 18"/>
                  <a:gd name="T64" fmla="*/ 14 w 27"/>
                  <a:gd name="T65" fmla="*/ 6 h 18"/>
                  <a:gd name="T66" fmla="*/ 15 w 27"/>
                  <a:gd name="T67" fmla="*/ 9 h 18"/>
                  <a:gd name="T68" fmla="*/ 11 w 27"/>
                  <a:gd name="T69" fmla="*/ 8 h 18"/>
                  <a:gd name="T70" fmla="*/ 9 w 27"/>
                  <a:gd name="T71" fmla="*/ 12 h 18"/>
                  <a:gd name="T72" fmla="*/ 9 w 27"/>
                  <a:gd name="T73" fmla="*/ 15 h 18"/>
                  <a:gd name="T74" fmla="*/ 7 w 27"/>
                  <a:gd name="T75" fmla="*/ 16 h 18"/>
                  <a:gd name="T76" fmla="*/ 7 w 27"/>
                  <a:gd name="T77" fmla="*/ 15 h 18"/>
                  <a:gd name="T78" fmla="*/ 7 w 27"/>
                  <a:gd name="T79" fmla="*/ 13 h 18"/>
                  <a:gd name="T80" fmla="*/ 6 w 27"/>
                  <a:gd name="T81" fmla="*/ 13 h 18"/>
                  <a:gd name="T82" fmla="*/ 4 w 27"/>
                  <a:gd name="T83" fmla="*/ 13 h 18"/>
                  <a:gd name="T84" fmla="*/ 25 w 27"/>
                  <a:gd name="T85" fmla="*/ 9 h 18"/>
                  <a:gd name="T86" fmla="*/ 24 w 27"/>
                  <a:gd name="T87" fmla="*/ 8 h 18"/>
                  <a:gd name="T88" fmla="*/ 23 w 27"/>
                  <a:gd name="T89" fmla="*/ 8 h 18"/>
                  <a:gd name="T90" fmla="*/ 25 w 27"/>
                  <a:gd name="T91"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8">
                    <a:moveTo>
                      <a:pt x="2" y="7"/>
                    </a:moveTo>
                    <a:cubicBezTo>
                      <a:pt x="2" y="7"/>
                      <a:pt x="1" y="12"/>
                      <a:pt x="4" y="12"/>
                    </a:cubicBezTo>
                    <a:cubicBezTo>
                      <a:pt x="4" y="12"/>
                      <a:pt x="8" y="12"/>
                      <a:pt x="6" y="10"/>
                    </a:cubicBezTo>
                    <a:cubicBezTo>
                      <a:pt x="5" y="8"/>
                      <a:pt x="5" y="8"/>
                      <a:pt x="5" y="8"/>
                    </a:cubicBezTo>
                    <a:cubicBezTo>
                      <a:pt x="5" y="8"/>
                      <a:pt x="2" y="5"/>
                      <a:pt x="2" y="7"/>
                    </a:cubicBezTo>
                    <a:close/>
                    <a:moveTo>
                      <a:pt x="4" y="13"/>
                    </a:moveTo>
                    <a:cubicBezTo>
                      <a:pt x="0" y="13"/>
                      <a:pt x="1" y="10"/>
                      <a:pt x="1" y="10"/>
                    </a:cubicBezTo>
                    <a:cubicBezTo>
                      <a:pt x="2" y="2"/>
                      <a:pt x="3" y="2"/>
                      <a:pt x="3" y="2"/>
                    </a:cubicBezTo>
                    <a:cubicBezTo>
                      <a:pt x="9" y="7"/>
                      <a:pt x="9" y="11"/>
                      <a:pt x="9" y="11"/>
                    </a:cubicBezTo>
                    <a:cubicBezTo>
                      <a:pt x="10" y="10"/>
                      <a:pt x="9" y="8"/>
                      <a:pt x="9" y="8"/>
                    </a:cubicBezTo>
                    <a:cubicBezTo>
                      <a:pt x="8" y="6"/>
                      <a:pt x="10" y="6"/>
                      <a:pt x="10" y="6"/>
                    </a:cubicBezTo>
                    <a:cubicBezTo>
                      <a:pt x="11" y="7"/>
                      <a:pt x="12" y="6"/>
                      <a:pt x="12" y="6"/>
                    </a:cubicBezTo>
                    <a:cubicBezTo>
                      <a:pt x="10" y="5"/>
                      <a:pt x="10" y="5"/>
                      <a:pt x="10" y="5"/>
                    </a:cubicBezTo>
                    <a:cubicBezTo>
                      <a:pt x="10" y="4"/>
                      <a:pt x="10" y="3"/>
                      <a:pt x="10" y="3"/>
                    </a:cubicBezTo>
                    <a:cubicBezTo>
                      <a:pt x="11" y="2"/>
                      <a:pt x="12" y="3"/>
                      <a:pt x="12" y="3"/>
                    </a:cubicBezTo>
                    <a:cubicBezTo>
                      <a:pt x="12" y="4"/>
                      <a:pt x="20" y="7"/>
                      <a:pt x="20" y="7"/>
                    </a:cubicBezTo>
                    <a:cubicBezTo>
                      <a:pt x="21" y="8"/>
                      <a:pt x="21" y="7"/>
                      <a:pt x="21" y="7"/>
                    </a:cubicBezTo>
                    <a:cubicBezTo>
                      <a:pt x="21" y="7"/>
                      <a:pt x="21" y="5"/>
                      <a:pt x="21" y="5"/>
                    </a:cubicBezTo>
                    <a:cubicBezTo>
                      <a:pt x="21" y="5"/>
                      <a:pt x="18" y="3"/>
                      <a:pt x="18" y="3"/>
                    </a:cubicBezTo>
                    <a:cubicBezTo>
                      <a:pt x="16" y="3"/>
                      <a:pt x="17" y="1"/>
                      <a:pt x="17" y="1"/>
                    </a:cubicBezTo>
                    <a:cubicBezTo>
                      <a:pt x="17" y="1"/>
                      <a:pt x="19" y="0"/>
                      <a:pt x="19" y="0"/>
                    </a:cubicBezTo>
                    <a:cubicBezTo>
                      <a:pt x="21" y="0"/>
                      <a:pt x="20" y="1"/>
                      <a:pt x="20" y="1"/>
                    </a:cubicBezTo>
                    <a:cubicBezTo>
                      <a:pt x="18" y="2"/>
                      <a:pt x="19" y="2"/>
                      <a:pt x="19" y="2"/>
                    </a:cubicBezTo>
                    <a:cubicBezTo>
                      <a:pt x="22" y="5"/>
                      <a:pt x="22" y="5"/>
                      <a:pt x="22" y="5"/>
                    </a:cubicBezTo>
                    <a:cubicBezTo>
                      <a:pt x="23" y="5"/>
                      <a:pt x="23" y="5"/>
                      <a:pt x="23" y="5"/>
                    </a:cubicBezTo>
                    <a:cubicBezTo>
                      <a:pt x="23" y="7"/>
                      <a:pt x="24" y="7"/>
                      <a:pt x="24" y="7"/>
                    </a:cubicBezTo>
                    <a:cubicBezTo>
                      <a:pt x="26" y="8"/>
                      <a:pt x="26" y="8"/>
                      <a:pt x="26" y="8"/>
                    </a:cubicBezTo>
                    <a:cubicBezTo>
                      <a:pt x="27" y="9"/>
                      <a:pt x="27" y="9"/>
                      <a:pt x="27" y="9"/>
                    </a:cubicBezTo>
                    <a:cubicBezTo>
                      <a:pt x="27" y="9"/>
                      <a:pt x="27" y="11"/>
                      <a:pt x="27" y="11"/>
                    </a:cubicBezTo>
                    <a:cubicBezTo>
                      <a:pt x="22" y="11"/>
                      <a:pt x="21" y="9"/>
                      <a:pt x="21" y="9"/>
                    </a:cubicBezTo>
                    <a:cubicBezTo>
                      <a:pt x="19" y="9"/>
                      <a:pt x="19" y="8"/>
                      <a:pt x="19" y="8"/>
                    </a:cubicBezTo>
                    <a:cubicBezTo>
                      <a:pt x="18" y="8"/>
                      <a:pt x="17" y="8"/>
                      <a:pt x="17" y="8"/>
                    </a:cubicBezTo>
                    <a:cubicBezTo>
                      <a:pt x="17" y="7"/>
                      <a:pt x="15" y="6"/>
                      <a:pt x="14" y="6"/>
                    </a:cubicBezTo>
                    <a:cubicBezTo>
                      <a:pt x="16" y="8"/>
                      <a:pt x="15" y="9"/>
                      <a:pt x="15" y="9"/>
                    </a:cubicBezTo>
                    <a:cubicBezTo>
                      <a:pt x="11" y="8"/>
                      <a:pt x="11" y="8"/>
                      <a:pt x="11" y="8"/>
                    </a:cubicBezTo>
                    <a:cubicBezTo>
                      <a:pt x="11" y="12"/>
                      <a:pt x="9" y="12"/>
                      <a:pt x="9" y="12"/>
                    </a:cubicBezTo>
                    <a:cubicBezTo>
                      <a:pt x="9" y="15"/>
                      <a:pt x="9" y="15"/>
                      <a:pt x="9" y="15"/>
                    </a:cubicBezTo>
                    <a:cubicBezTo>
                      <a:pt x="8" y="18"/>
                      <a:pt x="7" y="16"/>
                      <a:pt x="7" y="16"/>
                    </a:cubicBezTo>
                    <a:cubicBezTo>
                      <a:pt x="6" y="15"/>
                      <a:pt x="7" y="15"/>
                      <a:pt x="7" y="15"/>
                    </a:cubicBezTo>
                    <a:cubicBezTo>
                      <a:pt x="7" y="13"/>
                      <a:pt x="7" y="13"/>
                      <a:pt x="7" y="13"/>
                    </a:cubicBezTo>
                    <a:cubicBezTo>
                      <a:pt x="7" y="12"/>
                      <a:pt x="6" y="13"/>
                      <a:pt x="6" y="13"/>
                    </a:cubicBezTo>
                    <a:cubicBezTo>
                      <a:pt x="4" y="13"/>
                      <a:pt x="4" y="13"/>
                      <a:pt x="4" y="13"/>
                    </a:cubicBezTo>
                    <a:close/>
                    <a:moveTo>
                      <a:pt x="25" y="9"/>
                    </a:moveTo>
                    <a:cubicBezTo>
                      <a:pt x="24" y="8"/>
                      <a:pt x="24" y="8"/>
                      <a:pt x="24" y="8"/>
                    </a:cubicBezTo>
                    <a:cubicBezTo>
                      <a:pt x="24" y="8"/>
                      <a:pt x="23" y="8"/>
                      <a:pt x="23" y="8"/>
                    </a:cubicBezTo>
                    <a:cubicBezTo>
                      <a:pt x="22" y="8"/>
                      <a:pt x="25"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8" name="ïṩliḑé"/>
              <p:cNvSpPr/>
              <p:nvPr/>
            </p:nvSpPr>
            <p:spPr bwMode="auto">
              <a:xfrm>
                <a:off x="5249863" y="3201988"/>
                <a:ext cx="26988" cy="23813"/>
              </a:xfrm>
              <a:custGeom>
                <a:avLst/>
                <a:gdLst>
                  <a:gd name="T0" fmla="*/ 2 w 8"/>
                  <a:gd name="T1" fmla="*/ 6 h 7"/>
                  <a:gd name="T2" fmla="*/ 5 w 8"/>
                  <a:gd name="T3" fmla="*/ 2 h 7"/>
                  <a:gd name="T4" fmla="*/ 6 w 8"/>
                  <a:gd name="T5" fmla="*/ 2 h 7"/>
                  <a:gd name="T6" fmla="*/ 6 w 8"/>
                  <a:gd name="T7" fmla="*/ 6 h 7"/>
                  <a:gd name="T8" fmla="*/ 2 w 8"/>
                  <a:gd name="T9" fmla="*/ 7 h 7"/>
                  <a:gd name="T10" fmla="*/ 2 w 8"/>
                  <a:gd name="T11" fmla="*/ 6 h 7"/>
                </a:gdLst>
                <a:ahLst/>
                <a:cxnLst>
                  <a:cxn ang="0">
                    <a:pos x="T0" y="T1"/>
                  </a:cxn>
                  <a:cxn ang="0">
                    <a:pos x="T2" y="T3"/>
                  </a:cxn>
                  <a:cxn ang="0">
                    <a:pos x="T4" y="T5"/>
                  </a:cxn>
                  <a:cxn ang="0">
                    <a:pos x="T6" y="T7"/>
                  </a:cxn>
                  <a:cxn ang="0">
                    <a:pos x="T8" y="T9"/>
                  </a:cxn>
                  <a:cxn ang="0">
                    <a:pos x="T10" y="T11"/>
                  </a:cxn>
                </a:cxnLst>
                <a:rect l="0" t="0" r="r" b="b"/>
                <a:pathLst>
                  <a:path w="8" h="7">
                    <a:moveTo>
                      <a:pt x="2" y="6"/>
                    </a:moveTo>
                    <a:cubicBezTo>
                      <a:pt x="3" y="6"/>
                      <a:pt x="5" y="2"/>
                      <a:pt x="5" y="2"/>
                    </a:cubicBezTo>
                    <a:cubicBezTo>
                      <a:pt x="5" y="0"/>
                      <a:pt x="6" y="2"/>
                      <a:pt x="6" y="2"/>
                    </a:cubicBezTo>
                    <a:cubicBezTo>
                      <a:pt x="8" y="4"/>
                      <a:pt x="6" y="6"/>
                      <a:pt x="6" y="6"/>
                    </a:cubicBezTo>
                    <a:cubicBezTo>
                      <a:pt x="5" y="6"/>
                      <a:pt x="2" y="7"/>
                      <a:pt x="2" y="7"/>
                    </a:cubicBezTo>
                    <a:cubicBezTo>
                      <a:pt x="0" y="7"/>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69" name="îSľíḓê"/>
              <p:cNvSpPr/>
              <p:nvPr/>
            </p:nvSpPr>
            <p:spPr bwMode="auto">
              <a:xfrm>
                <a:off x="5207000" y="3162301"/>
                <a:ext cx="85725" cy="39688"/>
              </a:xfrm>
              <a:custGeom>
                <a:avLst/>
                <a:gdLst>
                  <a:gd name="T0" fmla="*/ 16 w 26"/>
                  <a:gd name="T1" fmla="*/ 1 h 12"/>
                  <a:gd name="T2" fmla="*/ 17 w 26"/>
                  <a:gd name="T3" fmla="*/ 2 h 12"/>
                  <a:gd name="T4" fmla="*/ 15 w 26"/>
                  <a:gd name="T5" fmla="*/ 4 h 12"/>
                  <a:gd name="T6" fmla="*/ 20 w 26"/>
                  <a:gd name="T7" fmla="*/ 3 h 12"/>
                  <a:gd name="T8" fmla="*/ 20 w 26"/>
                  <a:gd name="T9" fmla="*/ 3 h 12"/>
                  <a:gd name="T10" fmla="*/ 21 w 26"/>
                  <a:gd name="T11" fmla="*/ 0 h 12"/>
                  <a:gd name="T12" fmla="*/ 22 w 26"/>
                  <a:gd name="T13" fmla="*/ 1 h 12"/>
                  <a:gd name="T14" fmla="*/ 23 w 26"/>
                  <a:gd name="T15" fmla="*/ 4 h 12"/>
                  <a:gd name="T16" fmla="*/ 25 w 26"/>
                  <a:gd name="T17" fmla="*/ 4 h 12"/>
                  <a:gd name="T18" fmla="*/ 26 w 26"/>
                  <a:gd name="T19" fmla="*/ 4 h 12"/>
                  <a:gd name="T20" fmla="*/ 26 w 26"/>
                  <a:gd name="T21" fmla="*/ 6 h 12"/>
                  <a:gd name="T22" fmla="*/ 22 w 26"/>
                  <a:gd name="T23" fmla="*/ 6 h 12"/>
                  <a:gd name="T24" fmla="*/ 11 w 26"/>
                  <a:gd name="T25" fmla="*/ 11 h 12"/>
                  <a:gd name="T26" fmla="*/ 3 w 26"/>
                  <a:gd name="T27" fmla="*/ 12 h 12"/>
                  <a:gd name="T28" fmla="*/ 2 w 26"/>
                  <a:gd name="T29" fmla="*/ 11 h 12"/>
                  <a:gd name="T30" fmla="*/ 12 w 26"/>
                  <a:gd name="T31" fmla="*/ 8 h 12"/>
                  <a:gd name="T32" fmla="*/ 15 w 26"/>
                  <a:gd name="T33" fmla="*/ 7 h 12"/>
                  <a:gd name="T34" fmla="*/ 13 w 26"/>
                  <a:gd name="T35" fmla="*/ 5 h 12"/>
                  <a:gd name="T36" fmla="*/ 16 w 26"/>
                  <a:gd name="T3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12">
                    <a:moveTo>
                      <a:pt x="16" y="1"/>
                    </a:moveTo>
                    <a:cubicBezTo>
                      <a:pt x="16" y="1"/>
                      <a:pt x="17" y="1"/>
                      <a:pt x="17" y="2"/>
                    </a:cubicBezTo>
                    <a:cubicBezTo>
                      <a:pt x="17" y="2"/>
                      <a:pt x="15" y="2"/>
                      <a:pt x="15" y="4"/>
                    </a:cubicBezTo>
                    <a:cubicBezTo>
                      <a:pt x="20" y="3"/>
                      <a:pt x="20" y="3"/>
                      <a:pt x="20" y="3"/>
                    </a:cubicBezTo>
                    <a:cubicBezTo>
                      <a:pt x="20" y="3"/>
                      <a:pt x="20" y="3"/>
                      <a:pt x="20" y="3"/>
                    </a:cubicBezTo>
                    <a:cubicBezTo>
                      <a:pt x="20" y="3"/>
                      <a:pt x="21" y="1"/>
                      <a:pt x="21" y="0"/>
                    </a:cubicBezTo>
                    <a:cubicBezTo>
                      <a:pt x="21" y="0"/>
                      <a:pt x="22" y="0"/>
                      <a:pt x="22" y="1"/>
                    </a:cubicBezTo>
                    <a:cubicBezTo>
                      <a:pt x="22" y="1"/>
                      <a:pt x="23" y="3"/>
                      <a:pt x="23" y="4"/>
                    </a:cubicBezTo>
                    <a:cubicBezTo>
                      <a:pt x="25" y="4"/>
                      <a:pt x="25" y="4"/>
                      <a:pt x="25" y="4"/>
                    </a:cubicBezTo>
                    <a:cubicBezTo>
                      <a:pt x="25" y="4"/>
                      <a:pt x="26" y="4"/>
                      <a:pt x="26" y="4"/>
                    </a:cubicBezTo>
                    <a:cubicBezTo>
                      <a:pt x="26" y="6"/>
                      <a:pt x="26" y="6"/>
                      <a:pt x="26" y="6"/>
                    </a:cubicBezTo>
                    <a:cubicBezTo>
                      <a:pt x="26" y="6"/>
                      <a:pt x="24" y="6"/>
                      <a:pt x="22" y="6"/>
                    </a:cubicBezTo>
                    <a:cubicBezTo>
                      <a:pt x="22" y="6"/>
                      <a:pt x="21" y="8"/>
                      <a:pt x="11" y="11"/>
                    </a:cubicBezTo>
                    <a:cubicBezTo>
                      <a:pt x="11" y="11"/>
                      <a:pt x="4" y="12"/>
                      <a:pt x="3" y="12"/>
                    </a:cubicBezTo>
                    <a:cubicBezTo>
                      <a:pt x="3" y="12"/>
                      <a:pt x="0" y="11"/>
                      <a:pt x="2" y="11"/>
                    </a:cubicBezTo>
                    <a:cubicBezTo>
                      <a:pt x="2" y="11"/>
                      <a:pt x="8" y="11"/>
                      <a:pt x="12" y="8"/>
                    </a:cubicBezTo>
                    <a:cubicBezTo>
                      <a:pt x="12" y="8"/>
                      <a:pt x="15" y="7"/>
                      <a:pt x="15" y="7"/>
                    </a:cubicBezTo>
                    <a:cubicBezTo>
                      <a:pt x="15" y="7"/>
                      <a:pt x="13" y="6"/>
                      <a:pt x="13" y="5"/>
                    </a:cubicBezTo>
                    <a:cubicBezTo>
                      <a:pt x="13" y="5"/>
                      <a:pt x="14" y="2"/>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0" name="íṧļïḋé"/>
              <p:cNvSpPr/>
              <p:nvPr/>
            </p:nvSpPr>
            <p:spPr bwMode="auto">
              <a:xfrm>
                <a:off x="5041900" y="3201988"/>
                <a:ext cx="15875" cy="14288"/>
              </a:xfrm>
              <a:custGeom>
                <a:avLst/>
                <a:gdLst>
                  <a:gd name="T0" fmla="*/ 5 w 5"/>
                  <a:gd name="T1" fmla="*/ 1 h 4"/>
                  <a:gd name="T2" fmla="*/ 5 w 5"/>
                  <a:gd name="T3" fmla="*/ 2 h 4"/>
                  <a:gd name="T4" fmla="*/ 4 w 5"/>
                  <a:gd name="T5" fmla="*/ 3 h 4"/>
                  <a:gd name="T6" fmla="*/ 2 w 5"/>
                  <a:gd name="T7" fmla="*/ 2 h 4"/>
                  <a:gd name="T8" fmla="*/ 2 w 5"/>
                  <a:gd name="T9" fmla="*/ 1 h 4"/>
                  <a:gd name="T10" fmla="*/ 4 w 5"/>
                  <a:gd name="T11" fmla="*/ 0 h 4"/>
                  <a:gd name="T12" fmla="*/ 5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1"/>
                    </a:moveTo>
                    <a:cubicBezTo>
                      <a:pt x="5" y="2"/>
                      <a:pt x="5" y="2"/>
                      <a:pt x="5" y="2"/>
                    </a:cubicBezTo>
                    <a:cubicBezTo>
                      <a:pt x="5" y="4"/>
                      <a:pt x="4" y="3"/>
                      <a:pt x="4" y="3"/>
                    </a:cubicBezTo>
                    <a:cubicBezTo>
                      <a:pt x="3" y="2"/>
                      <a:pt x="2" y="2"/>
                      <a:pt x="2" y="2"/>
                    </a:cubicBezTo>
                    <a:cubicBezTo>
                      <a:pt x="0" y="1"/>
                      <a:pt x="2" y="1"/>
                      <a:pt x="2" y="1"/>
                    </a:cubicBezTo>
                    <a:cubicBezTo>
                      <a:pt x="4" y="0"/>
                      <a:pt x="4" y="0"/>
                      <a:pt x="4" y="0"/>
                    </a:cubicBezTo>
                    <a:cubicBezTo>
                      <a:pt x="5" y="0"/>
                      <a:pt x="5"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1" name="îŝľiḋe"/>
              <p:cNvSpPr/>
              <p:nvPr/>
            </p:nvSpPr>
            <p:spPr bwMode="auto">
              <a:xfrm>
                <a:off x="5011738" y="3146426"/>
                <a:ext cx="39688" cy="85725"/>
              </a:xfrm>
              <a:custGeom>
                <a:avLst/>
                <a:gdLst>
                  <a:gd name="T0" fmla="*/ 4 w 12"/>
                  <a:gd name="T1" fmla="*/ 19 h 26"/>
                  <a:gd name="T2" fmla="*/ 4 w 12"/>
                  <a:gd name="T3" fmla="*/ 14 h 26"/>
                  <a:gd name="T4" fmla="*/ 1 w 12"/>
                  <a:gd name="T5" fmla="*/ 13 h 26"/>
                  <a:gd name="T6" fmla="*/ 2 w 12"/>
                  <a:gd name="T7" fmla="*/ 12 h 26"/>
                  <a:gd name="T8" fmla="*/ 3 w 12"/>
                  <a:gd name="T9" fmla="*/ 10 h 26"/>
                  <a:gd name="T10" fmla="*/ 3 w 12"/>
                  <a:gd name="T11" fmla="*/ 2 h 26"/>
                  <a:gd name="T12" fmla="*/ 4 w 12"/>
                  <a:gd name="T13" fmla="*/ 1 h 26"/>
                  <a:gd name="T14" fmla="*/ 4 w 12"/>
                  <a:gd name="T15" fmla="*/ 2 h 26"/>
                  <a:gd name="T16" fmla="*/ 5 w 12"/>
                  <a:gd name="T17" fmla="*/ 6 h 26"/>
                  <a:gd name="T18" fmla="*/ 6 w 12"/>
                  <a:gd name="T19" fmla="*/ 3 h 26"/>
                  <a:gd name="T20" fmla="*/ 7 w 12"/>
                  <a:gd name="T21" fmla="*/ 2 h 26"/>
                  <a:gd name="T22" fmla="*/ 8 w 12"/>
                  <a:gd name="T23" fmla="*/ 2 h 26"/>
                  <a:gd name="T24" fmla="*/ 8 w 12"/>
                  <a:gd name="T25" fmla="*/ 6 h 26"/>
                  <a:gd name="T26" fmla="*/ 6 w 12"/>
                  <a:gd name="T27" fmla="*/ 9 h 26"/>
                  <a:gd name="T28" fmla="*/ 6 w 12"/>
                  <a:gd name="T29" fmla="*/ 10 h 26"/>
                  <a:gd name="T30" fmla="*/ 8 w 12"/>
                  <a:gd name="T31" fmla="*/ 11 h 26"/>
                  <a:gd name="T32" fmla="*/ 8 w 12"/>
                  <a:gd name="T33" fmla="*/ 11 h 26"/>
                  <a:gd name="T34" fmla="*/ 8 w 12"/>
                  <a:gd name="T35" fmla="*/ 12 h 26"/>
                  <a:gd name="T36" fmla="*/ 9 w 12"/>
                  <a:gd name="T37" fmla="*/ 13 h 26"/>
                  <a:gd name="T38" fmla="*/ 9 w 12"/>
                  <a:gd name="T39" fmla="*/ 17 h 26"/>
                  <a:gd name="T40" fmla="*/ 11 w 12"/>
                  <a:gd name="T41" fmla="*/ 21 h 26"/>
                  <a:gd name="T42" fmla="*/ 12 w 12"/>
                  <a:gd name="T43" fmla="*/ 24 h 26"/>
                  <a:gd name="T44" fmla="*/ 8 w 12"/>
                  <a:gd name="T45" fmla="*/ 23 h 26"/>
                  <a:gd name="T46" fmla="*/ 8 w 12"/>
                  <a:gd name="T47" fmla="*/ 25 h 26"/>
                  <a:gd name="T48" fmla="*/ 7 w 12"/>
                  <a:gd name="T49" fmla="*/ 26 h 26"/>
                  <a:gd name="T50" fmla="*/ 6 w 12"/>
                  <a:gd name="T51" fmla="*/ 24 h 26"/>
                  <a:gd name="T52" fmla="*/ 6 w 12"/>
                  <a:gd name="T53" fmla="*/ 23 h 26"/>
                  <a:gd name="T54" fmla="*/ 8 w 12"/>
                  <a:gd name="T55" fmla="*/ 21 h 26"/>
                  <a:gd name="T56" fmla="*/ 7 w 12"/>
                  <a:gd name="T57" fmla="*/ 18 h 26"/>
                  <a:gd name="T58" fmla="*/ 7 w 12"/>
                  <a:gd name="T59" fmla="*/ 18 h 26"/>
                  <a:gd name="T60" fmla="*/ 6 w 12"/>
                  <a:gd name="T61" fmla="*/ 20 h 26"/>
                  <a:gd name="T62" fmla="*/ 4 w 12"/>
                  <a:gd name="T63" fmla="*/ 20 h 26"/>
                  <a:gd name="T64" fmla="*/ 4 w 12"/>
                  <a:gd name="T65" fmla="*/ 19 h 26"/>
                  <a:gd name="T66" fmla="*/ 6 w 12"/>
                  <a:gd name="T67" fmla="*/ 16 h 26"/>
                  <a:gd name="T68" fmla="*/ 6 w 12"/>
                  <a:gd name="T69" fmla="*/ 15 h 26"/>
                  <a:gd name="T70" fmla="*/ 5 w 12"/>
                  <a:gd name="T71" fmla="*/ 11 h 26"/>
                  <a:gd name="T72" fmla="*/ 5 w 12"/>
                  <a:gd name="T73" fmla="*/ 14 h 26"/>
                  <a:gd name="T74" fmla="*/ 5 w 12"/>
                  <a:gd name="T75" fmla="*/ 18 h 26"/>
                  <a:gd name="T76" fmla="*/ 6 w 12"/>
                  <a:gd name="T7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 h="26">
                    <a:moveTo>
                      <a:pt x="4" y="19"/>
                    </a:moveTo>
                    <a:cubicBezTo>
                      <a:pt x="4" y="14"/>
                      <a:pt x="4" y="14"/>
                      <a:pt x="4" y="14"/>
                    </a:cubicBezTo>
                    <a:cubicBezTo>
                      <a:pt x="1" y="13"/>
                      <a:pt x="1" y="13"/>
                      <a:pt x="1" y="13"/>
                    </a:cubicBezTo>
                    <a:cubicBezTo>
                      <a:pt x="0" y="12"/>
                      <a:pt x="2" y="12"/>
                      <a:pt x="2" y="12"/>
                    </a:cubicBezTo>
                    <a:cubicBezTo>
                      <a:pt x="3" y="10"/>
                      <a:pt x="3" y="10"/>
                      <a:pt x="3" y="10"/>
                    </a:cubicBezTo>
                    <a:cubicBezTo>
                      <a:pt x="3" y="2"/>
                      <a:pt x="3" y="2"/>
                      <a:pt x="3" y="2"/>
                    </a:cubicBezTo>
                    <a:cubicBezTo>
                      <a:pt x="2" y="0"/>
                      <a:pt x="4" y="1"/>
                      <a:pt x="4" y="1"/>
                    </a:cubicBezTo>
                    <a:cubicBezTo>
                      <a:pt x="4" y="2"/>
                      <a:pt x="4" y="2"/>
                      <a:pt x="4" y="2"/>
                    </a:cubicBezTo>
                    <a:cubicBezTo>
                      <a:pt x="5" y="3"/>
                      <a:pt x="5" y="6"/>
                      <a:pt x="5" y="6"/>
                    </a:cubicBezTo>
                    <a:cubicBezTo>
                      <a:pt x="5" y="5"/>
                      <a:pt x="6" y="4"/>
                      <a:pt x="6" y="3"/>
                    </a:cubicBezTo>
                    <a:cubicBezTo>
                      <a:pt x="7" y="3"/>
                      <a:pt x="7" y="2"/>
                      <a:pt x="7" y="2"/>
                    </a:cubicBezTo>
                    <a:cubicBezTo>
                      <a:pt x="8" y="2"/>
                      <a:pt x="8" y="2"/>
                      <a:pt x="8" y="2"/>
                    </a:cubicBezTo>
                    <a:cubicBezTo>
                      <a:pt x="8" y="6"/>
                      <a:pt x="8" y="6"/>
                      <a:pt x="8" y="6"/>
                    </a:cubicBezTo>
                    <a:cubicBezTo>
                      <a:pt x="6" y="9"/>
                      <a:pt x="6" y="9"/>
                      <a:pt x="6" y="9"/>
                    </a:cubicBezTo>
                    <a:cubicBezTo>
                      <a:pt x="5" y="11"/>
                      <a:pt x="6" y="10"/>
                      <a:pt x="6" y="10"/>
                    </a:cubicBezTo>
                    <a:cubicBezTo>
                      <a:pt x="7" y="10"/>
                      <a:pt x="8" y="11"/>
                      <a:pt x="8" y="11"/>
                    </a:cubicBezTo>
                    <a:cubicBezTo>
                      <a:pt x="8" y="11"/>
                      <a:pt x="8" y="11"/>
                      <a:pt x="8" y="11"/>
                    </a:cubicBezTo>
                    <a:cubicBezTo>
                      <a:pt x="8" y="12"/>
                      <a:pt x="8" y="12"/>
                      <a:pt x="8" y="12"/>
                    </a:cubicBezTo>
                    <a:cubicBezTo>
                      <a:pt x="9" y="13"/>
                      <a:pt x="9" y="13"/>
                      <a:pt x="9" y="13"/>
                    </a:cubicBezTo>
                    <a:cubicBezTo>
                      <a:pt x="8" y="16"/>
                      <a:pt x="9" y="17"/>
                      <a:pt x="9" y="17"/>
                    </a:cubicBezTo>
                    <a:cubicBezTo>
                      <a:pt x="11" y="21"/>
                      <a:pt x="11" y="21"/>
                      <a:pt x="11" y="21"/>
                    </a:cubicBezTo>
                    <a:cubicBezTo>
                      <a:pt x="12" y="22"/>
                      <a:pt x="12" y="24"/>
                      <a:pt x="12" y="24"/>
                    </a:cubicBezTo>
                    <a:cubicBezTo>
                      <a:pt x="8" y="23"/>
                      <a:pt x="8" y="23"/>
                      <a:pt x="8" y="23"/>
                    </a:cubicBezTo>
                    <a:cubicBezTo>
                      <a:pt x="8" y="25"/>
                      <a:pt x="8" y="25"/>
                      <a:pt x="8" y="25"/>
                    </a:cubicBezTo>
                    <a:cubicBezTo>
                      <a:pt x="8" y="26"/>
                      <a:pt x="7" y="26"/>
                      <a:pt x="7" y="26"/>
                    </a:cubicBezTo>
                    <a:cubicBezTo>
                      <a:pt x="4" y="26"/>
                      <a:pt x="6" y="24"/>
                      <a:pt x="6" y="24"/>
                    </a:cubicBezTo>
                    <a:cubicBezTo>
                      <a:pt x="6" y="23"/>
                      <a:pt x="6" y="23"/>
                      <a:pt x="6" y="23"/>
                    </a:cubicBezTo>
                    <a:cubicBezTo>
                      <a:pt x="7" y="23"/>
                      <a:pt x="8" y="21"/>
                      <a:pt x="8" y="21"/>
                    </a:cubicBezTo>
                    <a:cubicBezTo>
                      <a:pt x="7" y="18"/>
                      <a:pt x="7" y="18"/>
                      <a:pt x="7" y="18"/>
                    </a:cubicBezTo>
                    <a:cubicBezTo>
                      <a:pt x="7" y="18"/>
                      <a:pt x="7" y="18"/>
                      <a:pt x="7" y="18"/>
                    </a:cubicBezTo>
                    <a:cubicBezTo>
                      <a:pt x="6" y="20"/>
                      <a:pt x="6" y="20"/>
                      <a:pt x="6" y="20"/>
                    </a:cubicBezTo>
                    <a:cubicBezTo>
                      <a:pt x="4" y="20"/>
                      <a:pt x="4" y="20"/>
                      <a:pt x="4" y="20"/>
                    </a:cubicBezTo>
                    <a:cubicBezTo>
                      <a:pt x="4" y="19"/>
                      <a:pt x="4" y="19"/>
                      <a:pt x="4" y="19"/>
                    </a:cubicBezTo>
                    <a:close/>
                    <a:moveTo>
                      <a:pt x="6" y="16"/>
                    </a:moveTo>
                    <a:cubicBezTo>
                      <a:pt x="6" y="16"/>
                      <a:pt x="6" y="16"/>
                      <a:pt x="6" y="15"/>
                    </a:cubicBezTo>
                    <a:cubicBezTo>
                      <a:pt x="6" y="15"/>
                      <a:pt x="6" y="12"/>
                      <a:pt x="5" y="11"/>
                    </a:cubicBezTo>
                    <a:cubicBezTo>
                      <a:pt x="5" y="11"/>
                      <a:pt x="4" y="12"/>
                      <a:pt x="5" y="14"/>
                    </a:cubicBezTo>
                    <a:cubicBezTo>
                      <a:pt x="5" y="18"/>
                      <a:pt x="5" y="18"/>
                      <a:pt x="5" y="18"/>
                    </a:cubicBezTo>
                    <a:lnTo>
                      <a:pt x="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2" name="ïṣļîḋe"/>
              <p:cNvSpPr/>
              <p:nvPr/>
            </p:nvSpPr>
            <p:spPr bwMode="auto">
              <a:xfrm>
                <a:off x="4905375" y="3313113"/>
                <a:ext cx="17463" cy="25400"/>
              </a:xfrm>
              <a:custGeom>
                <a:avLst/>
                <a:gdLst>
                  <a:gd name="T0" fmla="*/ 4 w 5"/>
                  <a:gd name="T1" fmla="*/ 1 h 8"/>
                  <a:gd name="T2" fmla="*/ 4 w 5"/>
                  <a:gd name="T3" fmla="*/ 2 h 8"/>
                  <a:gd name="T4" fmla="*/ 3 w 5"/>
                  <a:gd name="T5" fmla="*/ 6 h 8"/>
                  <a:gd name="T6" fmla="*/ 2 w 5"/>
                  <a:gd name="T7" fmla="*/ 7 h 8"/>
                  <a:gd name="T8" fmla="*/ 1 w 5"/>
                  <a:gd name="T9" fmla="*/ 2 h 8"/>
                  <a:gd name="T10" fmla="*/ 1 w 5"/>
                  <a:gd name="T11" fmla="*/ 0 h 8"/>
                  <a:gd name="T12" fmla="*/ 4 w 5"/>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1"/>
                    </a:moveTo>
                    <a:cubicBezTo>
                      <a:pt x="5" y="1"/>
                      <a:pt x="4" y="2"/>
                      <a:pt x="4" y="2"/>
                    </a:cubicBezTo>
                    <a:cubicBezTo>
                      <a:pt x="4" y="3"/>
                      <a:pt x="3" y="6"/>
                      <a:pt x="3" y="6"/>
                    </a:cubicBezTo>
                    <a:cubicBezTo>
                      <a:pt x="2" y="8"/>
                      <a:pt x="2" y="7"/>
                      <a:pt x="2" y="7"/>
                    </a:cubicBezTo>
                    <a:cubicBezTo>
                      <a:pt x="2" y="5"/>
                      <a:pt x="1" y="2"/>
                      <a:pt x="1" y="2"/>
                    </a:cubicBezTo>
                    <a:cubicBezTo>
                      <a:pt x="0" y="1"/>
                      <a:pt x="1" y="0"/>
                      <a:pt x="1"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3" name="ís1íḋe"/>
              <p:cNvSpPr/>
              <p:nvPr/>
            </p:nvSpPr>
            <p:spPr bwMode="auto">
              <a:xfrm>
                <a:off x="4865688" y="3305176"/>
                <a:ext cx="26988" cy="26988"/>
              </a:xfrm>
              <a:custGeom>
                <a:avLst/>
                <a:gdLst>
                  <a:gd name="T0" fmla="*/ 7 w 8"/>
                  <a:gd name="T1" fmla="*/ 5 h 8"/>
                  <a:gd name="T2" fmla="*/ 8 w 8"/>
                  <a:gd name="T3" fmla="*/ 8 h 8"/>
                  <a:gd name="T4" fmla="*/ 7 w 8"/>
                  <a:gd name="T5" fmla="*/ 8 h 8"/>
                  <a:gd name="T6" fmla="*/ 6 w 8"/>
                  <a:gd name="T7" fmla="*/ 6 h 8"/>
                  <a:gd name="T8" fmla="*/ 3 w 8"/>
                  <a:gd name="T9" fmla="*/ 2 h 8"/>
                  <a:gd name="T10" fmla="*/ 1 w 8"/>
                  <a:gd name="T11" fmla="*/ 0 h 8"/>
                  <a:gd name="T12" fmla="*/ 1 w 8"/>
                  <a:gd name="T13" fmla="*/ 0 h 8"/>
                  <a:gd name="T14" fmla="*/ 4 w 8"/>
                  <a:gd name="T15" fmla="*/ 0 h 8"/>
                  <a:gd name="T16" fmla="*/ 7 w 8"/>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7" y="5"/>
                    </a:moveTo>
                    <a:cubicBezTo>
                      <a:pt x="8" y="6"/>
                      <a:pt x="8" y="8"/>
                      <a:pt x="8" y="8"/>
                    </a:cubicBezTo>
                    <a:cubicBezTo>
                      <a:pt x="7" y="8"/>
                      <a:pt x="7" y="8"/>
                      <a:pt x="7" y="8"/>
                    </a:cubicBezTo>
                    <a:cubicBezTo>
                      <a:pt x="7" y="7"/>
                      <a:pt x="6" y="6"/>
                      <a:pt x="6" y="6"/>
                    </a:cubicBezTo>
                    <a:cubicBezTo>
                      <a:pt x="3" y="2"/>
                      <a:pt x="3" y="2"/>
                      <a:pt x="3" y="2"/>
                    </a:cubicBezTo>
                    <a:cubicBezTo>
                      <a:pt x="2" y="0"/>
                      <a:pt x="1" y="1"/>
                      <a:pt x="1" y="0"/>
                    </a:cubicBezTo>
                    <a:cubicBezTo>
                      <a:pt x="0" y="0"/>
                      <a:pt x="1" y="0"/>
                      <a:pt x="1" y="0"/>
                    </a:cubicBezTo>
                    <a:cubicBezTo>
                      <a:pt x="4" y="0"/>
                      <a:pt x="4" y="0"/>
                      <a:pt x="4" y="0"/>
                    </a:cubicBezTo>
                    <a:cubicBezTo>
                      <a:pt x="5" y="2"/>
                      <a:pt x="7"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4" name="íṧḻiďê"/>
              <p:cNvSpPr/>
              <p:nvPr/>
            </p:nvSpPr>
            <p:spPr bwMode="auto">
              <a:xfrm>
                <a:off x="4876800" y="3325813"/>
                <a:ext cx="25400" cy="53975"/>
              </a:xfrm>
              <a:custGeom>
                <a:avLst/>
                <a:gdLst>
                  <a:gd name="T0" fmla="*/ 6 w 8"/>
                  <a:gd name="T1" fmla="*/ 1 h 16"/>
                  <a:gd name="T2" fmla="*/ 7 w 8"/>
                  <a:gd name="T3" fmla="*/ 1 h 16"/>
                  <a:gd name="T4" fmla="*/ 8 w 8"/>
                  <a:gd name="T5" fmla="*/ 6 h 16"/>
                  <a:gd name="T6" fmla="*/ 8 w 8"/>
                  <a:gd name="T7" fmla="*/ 10 h 16"/>
                  <a:gd name="T8" fmla="*/ 6 w 8"/>
                  <a:gd name="T9" fmla="*/ 16 h 16"/>
                  <a:gd name="T10" fmla="*/ 3 w 8"/>
                  <a:gd name="T11" fmla="*/ 15 h 16"/>
                  <a:gd name="T12" fmla="*/ 1 w 8"/>
                  <a:gd name="T13" fmla="*/ 9 h 16"/>
                  <a:gd name="T14" fmla="*/ 1 w 8"/>
                  <a:gd name="T15" fmla="*/ 9 h 16"/>
                  <a:gd name="T16" fmla="*/ 5 w 8"/>
                  <a:gd name="T17" fmla="*/ 12 h 16"/>
                  <a:gd name="T18" fmla="*/ 5 w 8"/>
                  <a:gd name="T19" fmla="*/ 12 h 16"/>
                  <a:gd name="T20" fmla="*/ 5 w 8"/>
                  <a:gd name="T21" fmla="*/ 10 h 16"/>
                  <a:gd name="T22" fmla="*/ 6 w 8"/>
                  <a:gd name="T23" fmla="*/ 6 h 16"/>
                  <a:gd name="T24" fmla="*/ 6 w 8"/>
                  <a:gd name="T2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6">
                    <a:moveTo>
                      <a:pt x="6" y="1"/>
                    </a:moveTo>
                    <a:cubicBezTo>
                      <a:pt x="7" y="0"/>
                      <a:pt x="7" y="1"/>
                      <a:pt x="7" y="1"/>
                    </a:cubicBezTo>
                    <a:cubicBezTo>
                      <a:pt x="8" y="3"/>
                      <a:pt x="8" y="6"/>
                      <a:pt x="8" y="6"/>
                    </a:cubicBezTo>
                    <a:cubicBezTo>
                      <a:pt x="8" y="7"/>
                      <a:pt x="8" y="10"/>
                      <a:pt x="8" y="10"/>
                    </a:cubicBezTo>
                    <a:cubicBezTo>
                      <a:pt x="8" y="12"/>
                      <a:pt x="6" y="16"/>
                      <a:pt x="6" y="16"/>
                    </a:cubicBezTo>
                    <a:cubicBezTo>
                      <a:pt x="5" y="16"/>
                      <a:pt x="3" y="15"/>
                      <a:pt x="3" y="15"/>
                    </a:cubicBezTo>
                    <a:cubicBezTo>
                      <a:pt x="3" y="14"/>
                      <a:pt x="1" y="9"/>
                      <a:pt x="1" y="9"/>
                    </a:cubicBezTo>
                    <a:cubicBezTo>
                      <a:pt x="0" y="9"/>
                      <a:pt x="1" y="9"/>
                      <a:pt x="1" y="9"/>
                    </a:cubicBezTo>
                    <a:cubicBezTo>
                      <a:pt x="3" y="8"/>
                      <a:pt x="5" y="12"/>
                      <a:pt x="5" y="12"/>
                    </a:cubicBezTo>
                    <a:cubicBezTo>
                      <a:pt x="5" y="12"/>
                      <a:pt x="5" y="12"/>
                      <a:pt x="5" y="12"/>
                    </a:cubicBezTo>
                    <a:cubicBezTo>
                      <a:pt x="5" y="12"/>
                      <a:pt x="5" y="10"/>
                      <a:pt x="5" y="10"/>
                    </a:cubicBezTo>
                    <a:cubicBezTo>
                      <a:pt x="6" y="9"/>
                      <a:pt x="6" y="6"/>
                      <a:pt x="6" y="6"/>
                    </a:cubicBezTo>
                    <a:cubicBezTo>
                      <a:pt x="7" y="5"/>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5" name="iŝ1iḋe"/>
              <p:cNvSpPr/>
              <p:nvPr/>
            </p:nvSpPr>
            <p:spPr bwMode="auto">
              <a:xfrm>
                <a:off x="5075238" y="3586163"/>
                <a:ext cx="15875" cy="46038"/>
              </a:xfrm>
              <a:custGeom>
                <a:avLst/>
                <a:gdLst>
                  <a:gd name="T0" fmla="*/ 0 w 10"/>
                  <a:gd name="T1" fmla="*/ 6 h 29"/>
                  <a:gd name="T2" fmla="*/ 8 w 10"/>
                  <a:gd name="T3" fmla="*/ 0 h 29"/>
                  <a:gd name="T4" fmla="*/ 10 w 10"/>
                  <a:gd name="T5" fmla="*/ 2 h 29"/>
                  <a:gd name="T6" fmla="*/ 10 w 10"/>
                  <a:gd name="T7" fmla="*/ 29 h 29"/>
                  <a:gd name="T8" fmla="*/ 6 w 10"/>
                  <a:gd name="T9" fmla="*/ 29 h 29"/>
                  <a:gd name="T10" fmla="*/ 6 w 10"/>
                  <a:gd name="T11" fmla="*/ 6 h 29"/>
                  <a:gd name="T12" fmla="*/ 2 w 10"/>
                  <a:gd name="T13" fmla="*/ 8 h 29"/>
                  <a:gd name="T14" fmla="*/ 0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0" y="6"/>
                    </a:moveTo>
                    <a:lnTo>
                      <a:pt x="8" y="0"/>
                    </a:lnTo>
                    <a:lnTo>
                      <a:pt x="10" y="2"/>
                    </a:lnTo>
                    <a:lnTo>
                      <a:pt x="10" y="29"/>
                    </a:lnTo>
                    <a:lnTo>
                      <a:pt x="6" y="29"/>
                    </a:lnTo>
                    <a:lnTo>
                      <a:pt x="6" y="6"/>
                    </a:lnTo>
                    <a:lnTo>
                      <a:pt x="2" y="8"/>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6" name="iṣ1íḓê"/>
              <p:cNvSpPr/>
              <p:nvPr/>
            </p:nvSpPr>
            <p:spPr bwMode="auto">
              <a:xfrm>
                <a:off x="5210175" y="3586163"/>
                <a:ext cx="15875" cy="46038"/>
              </a:xfrm>
              <a:custGeom>
                <a:avLst/>
                <a:gdLst>
                  <a:gd name="T0" fmla="*/ 6 w 10"/>
                  <a:gd name="T1" fmla="*/ 6 h 29"/>
                  <a:gd name="T2" fmla="*/ 2 w 10"/>
                  <a:gd name="T3" fmla="*/ 8 h 29"/>
                  <a:gd name="T4" fmla="*/ 0 w 10"/>
                  <a:gd name="T5" fmla="*/ 6 h 29"/>
                  <a:gd name="T6" fmla="*/ 6 w 10"/>
                  <a:gd name="T7" fmla="*/ 0 h 29"/>
                  <a:gd name="T8" fmla="*/ 10 w 10"/>
                  <a:gd name="T9" fmla="*/ 2 h 29"/>
                  <a:gd name="T10" fmla="*/ 10 w 10"/>
                  <a:gd name="T11" fmla="*/ 29 h 29"/>
                  <a:gd name="T12" fmla="*/ 6 w 10"/>
                  <a:gd name="T13" fmla="*/ 29 h 29"/>
                  <a:gd name="T14" fmla="*/ 6 w 10"/>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6" y="6"/>
                    </a:moveTo>
                    <a:lnTo>
                      <a:pt x="2" y="8"/>
                    </a:lnTo>
                    <a:lnTo>
                      <a:pt x="0" y="6"/>
                    </a:lnTo>
                    <a:lnTo>
                      <a:pt x="6" y="0"/>
                    </a:lnTo>
                    <a:lnTo>
                      <a:pt x="10" y="2"/>
                    </a:lnTo>
                    <a:lnTo>
                      <a:pt x="10" y="29"/>
                    </a:lnTo>
                    <a:lnTo>
                      <a:pt x="6" y="29"/>
                    </a:lnTo>
                    <a:lnTo>
                      <a:pt x="6"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7" name="iŝliḍe"/>
              <p:cNvSpPr/>
              <p:nvPr/>
            </p:nvSpPr>
            <p:spPr bwMode="auto">
              <a:xfrm>
                <a:off x="5114925" y="3586163"/>
                <a:ext cx="25400" cy="46038"/>
              </a:xfrm>
              <a:custGeom>
                <a:avLst/>
                <a:gdLst>
                  <a:gd name="T0" fmla="*/ 4 w 8"/>
                  <a:gd name="T1" fmla="*/ 2 h 14"/>
                  <a:gd name="T2" fmla="*/ 3 w 8"/>
                  <a:gd name="T3" fmla="*/ 2 h 14"/>
                  <a:gd name="T4" fmla="*/ 3 w 8"/>
                  <a:gd name="T5" fmla="*/ 3 h 14"/>
                  <a:gd name="T6" fmla="*/ 2 w 8"/>
                  <a:gd name="T7" fmla="*/ 3 h 14"/>
                  <a:gd name="T8" fmla="*/ 2 w 8"/>
                  <a:gd name="T9" fmla="*/ 5 h 14"/>
                  <a:gd name="T10" fmla="*/ 2 w 8"/>
                  <a:gd name="T11" fmla="*/ 6 h 14"/>
                  <a:gd name="T12" fmla="*/ 3 w 8"/>
                  <a:gd name="T13" fmla="*/ 7 h 14"/>
                  <a:gd name="T14" fmla="*/ 4 w 8"/>
                  <a:gd name="T15" fmla="*/ 7 h 14"/>
                  <a:gd name="T16" fmla="*/ 5 w 8"/>
                  <a:gd name="T17" fmla="*/ 7 h 14"/>
                  <a:gd name="T18" fmla="*/ 6 w 8"/>
                  <a:gd name="T19" fmla="*/ 7 h 14"/>
                  <a:gd name="T20" fmla="*/ 7 w 8"/>
                  <a:gd name="T21" fmla="*/ 6 h 14"/>
                  <a:gd name="T22" fmla="*/ 7 w 8"/>
                  <a:gd name="T23" fmla="*/ 4 h 14"/>
                  <a:gd name="T24" fmla="*/ 6 w 8"/>
                  <a:gd name="T25" fmla="*/ 3 h 14"/>
                  <a:gd name="T26" fmla="*/ 6 w 8"/>
                  <a:gd name="T27" fmla="*/ 2 h 14"/>
                  <a:gd name="T28" fmla="*/ 4 w 8"/>
                  <a:gd name="T29" fmla="*/ 2 h 14"/>
                  <a:gd name="T30" fmla="*/ 4 w 8"/>
                  <a:gd name="T31" fmla="*/ 9 h 14"/>
                  <a:gd name="T32" fmla="*/ 2 w 8"/>
                  <a:gd name="T33" fmla="*/ 9 h 14"/>
                  <a:gd name="T34" fmla="*/ 1 w 8"/>
                  <a:gd name="T35" fmla="*/ 8 h 14"/>
                  <a:gd name="T36" fmla="*/ 0 w 8"/>
                  <a:gd name="T37" fmla="*/ 7 h 14"/>
                  <a:gd name="T38" fmla="*/ 0 w 8"/>
                  <a:gd name="T39" fmla="*/ 5 h 14"/>
                  <a:gd name="T40" fmla="*/ 0 w 8"/>
                  <a:gd name="T41" fmla="*/ 3 h 14"/>
                  <a:gd name="T42" fmla="*/ 1 w 8"/>
                  <a:gd name="T43" fmla="*/ 2 h 14"/>
                  <a:gd name="T44" fmla="*/ 1 w 8"/>
                  <a:gd name="T45" fmla="*/ 1 h 14"/>
                  <a:gd name="T46" fmla="*/ 3 w 8"/>
                  <a:gd name="T47" fmla="*/ 0 h 14"/>
                  <a:gd name="T48" fmla="*/ 4 w 8"/>
                  <a:gd name="T49" fmla="*/ 0 h 14"/>
                  <a:gd name="T50" fmla="*/ 6 w 8"/>
                  <a:gd name="T51" fmla="*/ 0 h 14"/>
                  <a:gd name="T52" fmla="*/ 8 w 8"/>
                  <a:gd name="T53" fmla="*/ 2 h 14"/>
                  <a:gd name="T54" fmla="*/ 8 w 8"/>
                  <a:gd name="T55" fmla="*/ 3 h 14"/>
                  <a:gd name="T56" fmla="*/ 8 w 8"/>
                  <a:gd name="T57" fmla="*/ 5 h 14"/>
                  <a:gd name="T58" fmla="*/ 8 w 8"/>
                  <a:gd name="T59" fmla="*/ 9 h 14"/>
                  <a:gd name="T60" fmla="*/ 8 w 8"/>
                  <a:gd name="T61" fmla="*/ 11 h 14"/>
                  <a:gd name="T62" fmla="*/ 8 w 8"/>
                  <a:gd name="T63" fmla="*/ 12 h 14"/>
                  <a:gd name="T64" fmla="*/ 8 w 8"/>
                  <a:gd name="T65" fmla="*/ 13 h 14"/>
                  <a:gd name="T66" fmla="*/ 7 w 8"/>
                  <a:gd name="T67" fmla="*/ 14 h 14"/>
                  <a:gd name="T68" fmla="*/ 6 w 8"/>
                  <a:gd name="T69" fmla="*/ 14 h 14"/>
                  <a:gd name="T70" fmla="*/ 4 w 8"/>
                  <a:gd name="T71" fmla="*/ 14 h 14"/>
                  <a:gd name="T72" fmla="*/ 3 w 8"/>
                  <a:gd name="T73" fmla="*/ 14 h 14"/>
                  <a:gd name="T74" fmla="*/ 2 w 8"/>
                  <a:gd name="T75" fmla="*/ 14 h 14"/>
                  <a:gd name="T76" fmla="*/ 1 w 8"/>
                  <a:gd name="T77" fmla="*/ 13 h 14"/>
                  <a:gd name="T78" fmla="*/ 0 w 8"/>
                  <a:gd name="T79" fmla="*/ 12 h 14"/>
                  <a:gd name="T80" fmla="*/ 0 w 8"/>
                  <a:gd name="T81" fmla="*/ 11 h 14"/>
                  <a:gd name="T82" fmla="*/ 2 w 8"/>
                  <a:gd name="T83" fmla="*/ 11 h 14"/>
                  <a:gd name="T84" fmla="*/ 2 w 8"/>
                  <a:gd name="T85" fmla="*/ 11 h 14"/>
                  <a:gd name="T86" fmla="*/ 3 w 8"/>
                  <a:gd name="T87" fmla="*/ 12 h 14"/>
                  <a:gd name="T88" fmla="*/ 4 w 8"/>
                  <a:gd name="T89" fmla="*/ 12 h 14"/>
                  <a:gd name="T90" fmla="*/ 5 w 8"/>
                  <a:gd name="T91" fmla="*/ 12 h 14"/>
                  <a:gd name="T92" fmla="*/ 6 w 8"/>
                  <a:gd name="T93" fmla="*/ 12 h 14"/>
                  <a:gd name="T94" fmla="*/ 6 w 8"/>
                  <a:gd name="T95" fmla="*/ 11 h 14"/>
                  <a:gd name="T96" fmla="*/ 7 w 8"/>
                  <a:gd name="T97" fmla="*/ 10 h 14"/>
                  <a:gd name="T98" fmla="*/ 7 w 8"/>
                  <a:gd name="T99" fmla="*/ 9 h 14"/>
                  <a:gd name="T100" fmla="*/ 7 w 8"/>
                  <a:gd name="T101" fmla="*/ 8 h 14"/>
                  <a:gd name="T102" fmla="*/ 6 w 8"/>
                  <a:gd name="T103" fmla="*/ 9 h 14"/>
                  <a:gd name="T104" fmla="*/ 5 w 8"/>
                  <a:gd name="T105" fmla="*/ 9 h 14"/>
                  <a:gd name="T106" fmla="*/ 4 w 8"/>
                  <a:gd name="T10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 h="14">
                    <a:moveTo>
                      <a:pt x="4" y="2"/>
                    </a:moveTo>
                    <a:cubicBezTo>
                      <a:pt x="4" y="2"/>
                      <a:pt x="4" y="2"/>
                      <a:pt x="3" y="2"/>
                    </a:cubicBezTo>
                    <a:cubicBezTo>
                      <a:pt x="3" y="2"/>
                      <a:pt x="3" y="2"/>
                      <a:pt x="3" y="3"/>
                    </a:cubicBezTo>
                    <a:cubicBezTo>
                      <a:pt x="2" y="3"/>
                      <a:pt x="2" y="3"/>
                      <a:pt x="2" y="3"/>
                    </a:cubicBezTo>
                    <a:cubicBezTo>
                      <a:pt x="2" y="4"/>
                      <a:pt x="2" y="4"/>
                      <a:pt x="2" y="5"/>
                    </a:cubicBezTo>
                    <a:cubicBezTo>
                      <a:pt x="2" y="5"/>
                      <a:pt x="2" y="6"/>
                      <a:pt x="2" y="6"/>
                    </a:cubicBezTo>
                    <a:cubicBezTo>
                      <a:pt x="2" y="6"/>
                      <a:pt x="2" y="6"/>
                      <a:pt x="3" y="7"/>
                    </a:cubicBezTo>
                    <a:cubicBezTo>
                      <a:pt x="3" y="7"/>
                      <a:pt x="3" y="7"/>
                      <a:pt x="4" y="7"/>
                    </a:cubicBezTo>
                    <a:cubicBezTo>
                      <a:pt x="4" y="7"/>
                      <a:pt x="4" y="7"/>
                      <a:pt x="5" y="7"/>
                    </a:cubicBezTo>
                    <a:cubicBezTo>
                      <a:pt x="5" y="7"/>
                      <a:pt x="6" y="7"/>
                      <a:pt x="6" y="7"/>
                    </a:cubicBezTo>
                    <a:cubicBezTo>
                      <a:pt x="6" y="6"/>
                      <a:pt x="6" y="6"/>
                      <a:pt x="7" y="6"/>
                    </a:cubicBezTo>
                    <a:cubicBezTo>
                      <a:pt x="7" y="5"/>
                      <a:pt x="7" y="5"/>
                      <a:pt x="7" y="4"/>
                    </a:cubicBezTo>
                    <a:cubicBezTo>
                      <a:pt x="7" y="4"/>
                      <a:pt x="7" y="3"/>
                      <a:pt x="6" y="3"/>
                    </a:cubicBezTo>
                    <a:cubicBezTo>
                      <a:pt x="6" y="3"/>
                      <a:pt x="6" y="3"/>
                      <a:pt x="6" y="2"/>
                    </a:cubicBezTo>
                    <a:cubicBezTo>
                      <a:pt x="5" y="2"/>
                      <a:pt x="5" y="2"/>
                      <a:pt x="4" y="2"/>
                    </a:cubicBezTo>
                    <a:close/>
                    <a:moveTo>
                      <a:pt x="4" y="9"/>
                    </a:moveTo>
                    <a:cubicBezTo>
                      <a:pt x="4" y="9"/>
                      <a:pt x="3" y="9"/>
                      <a:pt x="2" y="9"/>
                    </a:cubicBezTo>
                    <a:cubicBezTo>
                      <a:pt x="2" y="8"/>
                      <a:pt x="1" y="8"/>
                      <a:pt x="1" y="8"/>
                    </a:cubicBezTo>
                    <a:cubicBezTo>
                      <a:pt x="1" y="7"/>
                      <a:pt x="1" y="7"/>
                      <a:pt x="0" y="7"/>
                    </a:cubicBezTo>
                    <a:cubicBezTo>
                      <a:pt x="0" y="6"/>
                      <a:pt x="0" y="6"/>
                      <a:pt x="0" y="5"/>
                    </a:cubicBezTo>
                    <a:cubicBezTo>
                      <a:pt x="0" y="4"/>
                      <a:pt x="0" y="4"/>
                      <a:pt x="0" y="3"/>
                    </a:cubicBezTo>
                    <a:cubicBezTo>
                      <a:pt x="0" y="3"/>
                      <a:pt x="0" y="3"/>
                      <a:pt x="1" y="2"/>
                    </a:cubicBezTo>
                    <a:cubicBezTo>
                      <a:pt x="1" y="2"/>
                      <a:pt x="1" y="1"/>
                      <a:pt x="1" y="1"/>
                    </a:cubicBezTo>
                    <a:cubicBezTo>
                      <a:pt x="2" y="1"/>
                      <a:pt x="2" y="0"/>
                      <a:pt x="3" y="0"/>
                    </a:cubicBezTo>
                    <a:cubicBezTo>
                      <a:pt x="3" y="0"/>
                      <a:pt x="4" y="0"/>
                      <a:pt x="4" y="0"/>
                    </a:cubicBezTo>
                    <a:cubicBezTo>
                      <a:pt x="5" y="0"/>
                      <a:pt x="6" y="0"/>
                      <a:pt x="6" y="0"/>
                    </a:cubicBezTo>
                    <a:cubicBezTo>
                      <a:pt x="7" y="1"/>
                      <a:pt x="7" y="1"/>
                      <a:pt x="8" y="2"/>
                    </a:cubicBezTo>
                    <a:cubicBezTo>
                      <a:pt x="8" y="2"/>
                      <a:pt x="8" y="3"/>
                      <a:pt x="8" y="3"/>
                    </a:cubicBezTo>
                    <a:cubicBezTo>
                      <a:pt x="8" y="4"/>
                      <a:pt x="8" y="4"/>
                      <a:pt x="8" y="5"/>
                    </a:cubicBezTo>
                    <a:cubicBezTo>
                      <a:pt x="8" y="9"/>
                      <a:pt x="8" y="9"/>
                      <a:pt x="8" y="9"/>
                    </a:cubicBezTo>
                    <a:cubicBezTo>
                      <a:pt x="8" y="10"/>
                      <a:pt x="8" y="10"/>
                      <a:pt x="8" y="11"/>
                    </a:cubicBezTo>
                    <a:cubicBezTo>
                      <a:pt x="8" y="11"/>
                      <a:pt x="8" y="11"/>
                      <a:pt x="8" y="12"/>
                    </a:cubicBezTo>
                    <a:cubicBezTo>
                      <a:pt x="8" y="12"/>
                      <a:pt x="8" y="13"/>
                      <a:pt x="8" y="13"/>
                    </a:cubicBezTo>
                    <a:cubicBezTo>
                      <a:pt x="7" y="13"/>
                      <a:pt x="7" y="13"/>
                      <a:pt x="7" y="14"/>
                    </a:cubicBezTo>
                    <a:cubicBezTo>
                      <a:pt x="7" y="14"/>
                      <a:pt x="6" y="14"/>
                      <a:pt x="6" y="14"/>
                    </a:cubicBezTo>
                    <a:cubicBezTo>
                      <a:pt x="5" y="14"/>
                      <a:pt x="5" y="14"/>
                      <a:pt x="4" y="14"/>
                    </a:cubicBezTo>
                    <a:cubicBezTo>
                      <a:pt x="4" y="14"/>
                      <a:pt x="3" y="14"/>
                      <a:pt x="3" y="14"/>
                    </a:cubicBezTo>
                    <a:cubicBezTo>
                      <a:pt x="2" y="14"/>
                      <a:pt x="2" y="14"/>
                      <a:pt x="2" y="14"/>
                    </a:cubicBezTo>
                    <a:cubicBezTo>
                      <a:pt x="1" y="13"/>
                      <a:pt x="1" y="13"/>
                      <a:pt x="1" y="13"/>
                    </a:cubicBezTo>
                    <a:cubicBezTo>
                      <a:pt x="0" y="12"/>
                      <a:pt x="0" y="12"/>
                      <a:pt x="0" y="12"/>
                    </a:cubicBezTo>
                    <a:cubicBezTo>
                      <a:pt x="0" y="11"/>
                      <a:pt x="0" y="11"/>
                      <a:pt x="0" y="11"/>
                    </a:cubicBezTo>
                    <a:cubicBezTo>
                      <a:pt x="2" y="11"/>
                      <a:pt x="2" y="11"/>
                      <a:pt x="2" y="11"/>
                    </a:cubicBezTo>
                    <a:cubicBezTo>
                      <a:pt x="2" y="11"/>
                      <a:pt x="2" y="11"/>
                      <a:pt x="2" y="11"/>
                    </a:cubicBezTo>
                    <a:cubicBezTo>
                      <a:pt x="2" y="12"/>
                      <a:pt x="2" y="12"/>
                      <a:pt x="3" y="12"/>
                    </a:cubicBezTo>
                    <a:cubicBezTo>
                      <a:pt x="3" y="12"/>
                      <a:pt x="3" y="12"/>
                      <a:pt x="4" y="12"/>
                    </a:cubicBezTo>
                    <a:cubicBezTo>
                      <a:pt x="4" y="12"/>
                      <a:pt x="4" y="12"/>
                      <a:pt x="5" y="12"/>
                    </a:cubicBezTo>
                    <a:cubicBezTo>
                      <a:pt x="5" y="12"/>
                      <a:pt x="5" y="12"/>
                      <a:pt x="6" y="12"/>
                    </a:cubicBezTo>
                    <a:cubicBezTo>
                      <a:pt x="6" y="12"/>
                      <a:pt x="6" y="12"/>
                      <a:pt x="6" y="11"/>
                    </a:cubicBezTo>
                    <a:cubicBezTo>
                      <a:pt x="6" y="11"/>
                      <a:pt x="7" y="11"/>
                      <a:pt x="7" y="10"/>
                    </a:cubicBezTo>
                    <a:cubicBezTo>
                      <a:pt x="7" y="10"/>
                      <a:pt x="7" y="10"/>
                      <a:pt x="7" y="9"/>
                    </a:cubicBezTo>
                    <a:cubicBezTo>
                      <a:pt x="7" y="8"/>
                      <a:pt x="7" y="8"/>
                      <a:pt x="7" y="8"/>
                    </a:cubicBezTo>
                    <a:cubicBezTo>
                      <a:pt x="7" y="9"/>
                      <a:pt x="6" y="9"/>
                      <a:pt x="6" y="9"/>
                    </a:cubicBezTo>
                    <a:cubicBezTo>
                      <a:pt x="6" y="9"/>
                      <a:pt x="6" y="9"/>
                      <a:pt x="5" y="9"/>
                    </a:cubicBezTo>
                    <a:cubicBezTo>
                      <a:pt x="5" y="9"/>
                      <a:pt x="5" y="9"/>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78" name="iSḷidé"/>
              <p:cNvSpPr/>
              <p:nvPr/>
            </p:nvSpPr>
            <p:spPr bwMode="auto">
              <a:xfrm>
                <a:off x="5164138" y="3586163"/>
                <a:ext cx="30163" cy="46038"/>
              </a:xfrm>
              <a:custGeom>
                <a:avLst/>
                <a:gdLst>
                  <a:gd name="T0" fmla="*/ 1 w 9"/>
                  <a:gd name="T1" fmla="*/ 13 h 14"/>
                  <a:gd name="T2" fmla="*/ 0 w 9"/>
                  <a:gd name="T3" fmla="*/ 12 h 14"/>
                  <a:gd name="T4" fmla="*/ 0 w 9"/>
                  <a:gd name="T5" fmla="*/ 10 h 14"/>
                  <a:gd name="T6" fmla="*/ 0 w 9"/>
                  <a:gd name="T7" fmla="*/ 8 h 14"/>
                  <a:gd name="T8" fmla="*/ 0 w 9"/>
                  <a:gd name="T9" fmla="*/ 6 h 14"/>
                  <a:gd name="T10" fmla="*/ 0 w 9"/>
                  <a:gd name="T11" fmla="*/ 4 h 14"/>
                  <a:gd name="T12" fmla="*/ 0 w 9"/>
                  <a:gd name="T13" fmla="*/ 3 h 14"/>
                  <a:gd name="T14" fmla="*/ 1 w 9"/>
                  <a:gd name="T15" fmla="*/ 1 h 14"/>
                  <a:gd name="T16" fmla="*/ 2 w 9"/>
                  <a:gd name="T17" fmla="*/ 0 h 14"/>
                  <a:gd name="T18" fmla="*/ 4 w 9"/>
                  <a:gd name="T19" fmla="*/ 0 h 14"/>
                  <a:gd name="T20" fmla="*/ 6 w 9"/>
                  <a:gd name="T21" fmla="*/ 0 h 14"/>
                  <a:gd name="T22" fmla="*/ 7 w 9"/>
                  <a:gd name="T23" fmla="*/ 1 h 14"/>
                  <a:gd name="T24" fmla="*/ 8 w 9"/>
                  <a:gd name="T25" fmla="*/ 2 h 14"/>
                  <a:gd name="T26" fmla="*/ 9 w 9"/>
                  <a:gd name="T27" fmla="*/ 4 h 14"/>
                  <a:gd name="T28" fmla="*/ 9 w 9"/>
                  <a:gd name="T29" fmla="*/ 6 h 14"/>
                  <a:gd name="T30" fmla="*/ 9 w 9"/>
                  <a:gd name="T31" fmla="*/ 8 h 14"/>
                  <a:gd name="T32" fmla="*/ 9 w 9"/>
                  <a:gd name="T33" fmla="*/ 9 h 14"/>
                  <a:gd name="T34" fmla="*/ 9 w 9"/>
                  <a:gd name="T35" fmla="*/ 11 h 14"/>
                  <a:gd name="T36" fmla="*/ 8 w 9"/>
                  <a:gd name="T37" fmla="*/ 12 h 14"/>
                  <a:gd name="T38" fmla="*/ 7 w 9"/>
                  <a:gd name="T39" fmla="*/ 13 h 14"/>
                  <a:gd name="T40" fmla="*/ 6 w 9"/>
                  <a:gd name="T41" fmla="*/ 14 h 14"/>
                  <a:gd name="T42" fmla="*/ 4 w 9"/>
                  <a:gd name="T43" fmla="*/ 14 h 14"/>
                  <a:gd name="T44" fmla="*/ 3 w 9"/>
                  <a:gd name="T45" fmla="*/ 14 h 14"/>
                  <a:gd name="T46" fmla="*/ 1 w 9"/>
                  <a:gd name="T47" fmla="*/ 13 h 14"/>
                  <a:gd name="T48" fmla="*/ 7 w 9"/>
                  <a:gd name="T49" fmla="*/ 7 h 14"/>
                  <a:gd name="T50" fmla="*/ 7 w 9"/>
                  <a:gd name="T51" fmla="*/ 5 h 14"/>
                  <a:gd name="T52" fmla="*/ 6 w 9"/>
                  <a:gd name="T53" fmla="*/ 3 h 14"/>
                  <a:gd name="T54" fmla="*/ 5 w 9"/>
                  <a:gd name="T55" fmla="*/ 2 h 14"/>
                  <a:gd name="T56" fmla="*/ 4 w 9"/>
                  <a:gd name="T57" fmla="*/ 2 h 14"/>
                  <a:gd name="T58" fmla="*/ 3 w 9"/>
                  <a:gd name="T59" fmla="*/ 2 h 14"/>
                  <a:gd name="T60" fmla="*/ 2 w 9"/>
                  <a:gd name="T61" fmla="*/ 3 h 14"/>
                  <a:gd name="T62" fmla="*/ 2 w 9"/>
                  <a:gd name="T63" fmla="*/ 5 h 14"/>
                  <a:gd name="T64" fmla="*/ 1 w 9"/>
                  <a:gd name="T65" fmla="*/ 6 h 14"/>
                  <a:gd name="T66" fmla="*/ 1 w 9"/>
                  <a:gd name="T67" fmla="*/ 7 h 14"/>
                  <a:gd name="T68" fmla="*/ 2 w 9"/>
                  <a:gd name="T69" fmla="*/ 10 h 14"/>
                  <a:gd name="T70" fmla="*/ 2 w 9"/>
                  <a:gd name="T71" fmla="*/ 11 h 14"/>
                  <a:gd name="T72" fmla="*/ 3 w 9"/>
                  <a:gd name="T73" fmla="*/ 12 h 14"/>
                  <a:gd name="T74" fmla="*/ 4 w 9"/>
                  <a:gd name="T75" fmla="*/ 12 h 14"/>
                  <a:gd name="T76" fmla="*/ 5 w 9"/>
                  <a:gd name="T77" fmla="*/ 12 h 14"/>
                  <a:gd name="T78" fmla="*/ 6 w 9"/>
                  <a:gd name="T79" fmla="*/ 11 h 14"/>
                  <a:gd name="T80" fmla="*/ 7 w 9"/>
                  <a:gd name="T81" fmla="*/ 10 h 14"/>
                  <a:gd name="T82" fmla="*/ 7 w 9"/>
                  <a:gd name="T83" fmla="*/ 8 h 14"/>
                  <a:gd name="T84" fmla="*/ 7 w 9"/>
                  <a:gd name="T8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 h="14">
                    <a:moveTo>
                      <a:pt x="1" y="13"/>
                    </a:moveTo>
                    <a:cubicBezTo>
                      <a:pt x="1" y="13"/>
                      <a:pt x="1" y="12"/>
                      <a:pt x="0" y="12"/>
                    </a:cubicBezTo>
                    <a:cubicBezTo>
                      <a:pt x="0" y="11"/>
                      <a:pt x="0" y="11"/>
                      <a:pt x="0" y="10"/>
                    </a:cubicBezTo>
                    <a:cubicBezTo>
                      <a:pt x="0" y="9"/>
                      <a:pt x="0" y="9"/>
                      <a:pt x="0" y="8"/>
                    </a:cubicBezTo>
                    <a:cubicBezTo>
                      <a:pt x="0" y="7"/>
                      <a:pt x="0" y="6"/>
                      <a:pt x="0" y="6"/>
                    </a:cubicBezTo>
                    <a:cubicBezTo>
                      <a:pt x="0" y="6"/>
                      <a:pt x="0" y="5"/>
                      <a:pt x="0" y="4"/>
                    </a:cubicBezTo>
                    <a:cubicBezTo>
                      <a:pt x="0" y="4"/>
                      <a:pt x="0" y="3"/>
                      <a:pt x="0" y="3"/>
                    </a:cubicBezTo>
                    <a:cubicBezTo>
                      <a:pt x="1" y="2"/>
                      <a:pt x="1" y="2"/>
                      <a:pt x="1" y="1"/>
                    </a:cubicBezTo>
                    <a:cubicBezTo>
                      <a:pt x="1" y="1"/>
                      <a:pt x="2" y="1"/>
                      <a:pt x="2" y="0"/>
                    </a:cubicBezTo>
                    <a:cubicBezTo>
                      <a:pt x="3" y="0"/>
                      <a:pt x="4" y="0"/>
                      <a:pt x="4" y="0"/>
                    </a:cubicBezTo>
                    <a:cubicBezTo>
                      <a:pt x="5" y="0"/>
                      <a:pt x="5" y="0"/>
                      <a:pt x="6" y="0"/>
                    </a:cubicBezTo>
                    <a:cubicBezTo>
                      <a:pt x="6" y="0"/>
                      <a:pt x="7" y="1"/>
                      <a:pt x="7" y="1"/>
                    </a:cubicBezTo>
                    <a:cubicBezTo>
                      <a:pt x="7" y="1"/>
                      <a:pt x="8" y="2"/>
                      <a:pt x="8" y="2"/>
                    </a:cubicBezTo>
                    <a:cubicBezTo>
                      <a:pt x="8" y="3"/>
                      <a:pt x="9" y="3"/>
                      <a:pt x="9" y="4"/>
                    </a:cubicBezTo>
                    <a:cubicBezTo>
                      <a:pt x="9" y="5"/>
                      <a:pt x="9" y="5"/>
                      <a:pt x="9" y="6"/>
                    </a:cubicBezTo>
                    <a:cubicBezTo>
                      <a:pt x="9" y="6"/>
                      <a:pt x="9" y="7"/>
                      <a:pt x="9" y="8"/>
                    </a:cubicBezTo>
                    <a:cubicBezTo>
                      <a:pt x="9" y="8"/>
                      <a:pt x="9" y="9"/>
                      <a:pt x="9" y="9"/>
                    </a:cubicBezTo>
                    <a:cubicBezTo>
                      <a:pt x="9" y="10"/>
                      <a:pt x="9" y="10"/>
                      <a:pt x="9" y="11"/>
                    </a:cubicBezTo>
                    <a:cubicBezTo>
                      <a:pt x="8" y="11"/>
                      <a:pt x="8" y="12"/>
                      <a:pt x="8" y="12"/>
                    </a:cubicBezTo>
                    <a:cubicBezTo>
                      <a:pt x="8" y="13"/>
                      <a:pt x="7" y="13"/>
                      <a:pt x="7" y="13"/>
                    </a:cubicBezTo>
                    <a:cubicBezTo>
                      <a:pt x="7" y="14"/>
                      <a:pt x="6" y="14"/>
                      <a:pt x="6" y="14"/>
                    </a:cubicBezTo>
                    <a:cubicBezTo>
                      <a:pt x="5" y="14"/>
                      <a:pt x="5" y="14"/>
                      <a:pt x="4" y="14"/>
                    </a:cubicBezTo>
                    <a:cubicBezTo>
                      <a:pt x="4" y="14"/>
                      <a:pt x="3" y="14"/>
                      <a:pt x="3" y="14"/>
                    </a:cubicBezTo>
                    <a:cubicBezTo>
                      <a:pt x="2" y="14"/>
                      <a:pt x="1" y="13"/>
                      <a:pt x="1" y="13"/>
                    </a:cubicBezTo>
                    <a:close/>
                    <a:moveTo>
                      <a:pt x="7" y="7"/>
                    </a:moveTo>
                    <a:cubicBezTo>
                      <a:pt x="7" y="6"/>
                      <a:pt x="7" y="5"/>
                      <a:pt x="7" y="5"/>
                    </a:cubicBezTo>
                    <a:cubicBezTo>
                      <a:pt x="7" y="4"/>
                      <a:pt x="7" y="4"/>
                      <a:pt x="6" y="3"/>
                    </a:cubicBezTo>
                    <a:cubicBezTo>
                      <a:pt x="6" y="3"/>
                      <a:pt x="6" y="3"/>
                      <a:pt x="5" y="2"/>
                    </a:cubicBezTo>
                    <a:cubicBezTo>
                      <a:pt x="5" y="2"/>
                      <a:pt x="5" y="2"/>
                      <a:pt x="4" y="2"/>
                    </a:cubicBezTo>
                    <a:cubicBezTo>
                      <a:pt x="4" y="2"/>
                      <a:pt x="3" y="2"/>
                      <a:pt x="3" y="2"/>
                    </a:cubicBezTo>
                    <a:cubicBezTo>
                      <a:pt x="3" y="3"/>
                      <a:pt x="2" y="3"/>
                      <a:pt x="2" y="3"/>
                    </a:cubicBezTo>
                    <a:cubicBezTo>
                      <a:pt x="2" y="4"/>
                      <a:pt x="2" y="4"/>
                      <a:pt x="2" y="5"/>
                    </a:cubicBezTo>
                    <a:cubicBezTo>
                      <a:pt x="2" y="5"/>
                      <a:pt x="1" y="6"/>
                      <a:pt x="1" y="6"/>
                    </a:cubicBezTo>
                    <a:cubicBezTo>
                      <a:pt x="1" y="6"/>
                      <a:pt x="1" y="7"/>
                      <a:pt x="1" y="7"/>
                    </a:cubicBezTo>
                    <a:cubicBezTo>
                      <a:pt x="1" y="8"/>
                      <a:pt x="1" y="9"/>
                      <a:pt x="2" y="10"/>
                    </a:cubicBezTo>
                    <a:cubicBezTo>
                      <a:pt x="2" y="10"/>
                      <a:pt x="2" y="11"/>
                      <a:pt x="2" y="11"/>
                    </a:cubicBezTo>
                    <a:cubicBezTo>
                      <a:pt x="2" y="12"/>
                      <a:pt x="3" y="12"/>
                      <a:pt x="3" y="12"/>
                    </a:cubicBezTo>
                    <a:cubicBezTo>
                      <a:pt x="3" y="12"/>
                      <a:pt x="4" y="12"/>
                      <a:pt x="4" y="12"/>
                    </a:cubicBezTo>
                    <a:cubicBezTo>
                      <a:pt x="5" y="12"/>
                      <a:pt x="5" y="12"/>
                      <a:pt x="5" y="12"/>
                    </a:cubicBezTo>
                    <a:cubicBezTo>
                      <a:pt x="6" y="12"/>
                      <a:pt x="6" y="12"/>
                      <a:pt x="6" y="11"/>
                    </a:cubicBezTo>
                    <a:cubicBezTo>
                      <a:pt x="7" y="11"/>
                      <a:pt x="7" y="10"/>
                      <a:pt x="7" y="10"/>
                    </a:cubicBezTo>
                    <a:cubicBezTo>
                      <a:pt x="7" y="9"/>
                      <a:pt x="7" y="8"/>
                      <a:pt x="7"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7" name="íśľïďê"/>
            <p:cNvGrpSpPr/>
            <p:nvPr/>
          </p:nvGrpSpPr>
          <p:grpSpPr>
            <a:xfrm>
              <a:off x="5156287" y="2481344"/>
              <a:ext cx="4169014" cy="1469307"/>
              <a:chOff x="5722938" y="3046413"/>
              <a:chExt cx="1662113" cy="585788"/>
            </a:xfrm>
            <a:grpFill/>
          </p:grpSpPr>
          <p:sp>
            <p:nvSpPr>
              <p:cNvPr id="38" name="îSľíḑè"/>
              <p:cNvSpPr/>
              <p:nvPr/>
            </p:nvSpPr>
            <p:spPr bwMode="auto">
              <a:xfrm>
                <a:off x="7088188" y="3046413"/>
                <a:ext cx="296863" cy="561975"/>
              </a:xfrm>
              <a:custGeom>
                <a:avLst/>
                <a:gdLst>
                  <a:gd name="T0" fmla="*/ 19 w 90"/>
                  <a:gd name="T1" fmla="*/ 151 h 169"/>
                  <a:gd name="T2" fmla="*/ 55 w 90"/>
                  <a:gd name="T3" fmla="*/ 133 h 169"/>
                  <a:gd name="T4" fmla="*/ 43 w 90"/>
                  <a:gd name="T5" fmla="*/ 157 h 169"/>
                  <a:gd name="T6" fmla="*/ 19 w 90"/>
                  <a:gd name="T7" fmla="*/ 151 h 169"/>
                  <a:gd name="T8" fmla="*/ 2 w 90"/>
                  <a:gd name="T9" fmla="*/ 39 h 169"/>
                  <a:gd name="T10" fmla="*/ 3 w 90"/>
                  <a:gd name="T11" fmla="*/ 56 h 169"/>
                  <a:gd name="T12" fmla="*/ 34 w 90"/>
                  <a:gd name="T13" fmla="*/ 32 h 169"/>
                  <a:gd name="T14" fmla="*/ 38 w 90"/>
                  <a:gd name="T15" fmla="*/ 35 h 169"/>
                  <a:gd name="T16" fmla="*/ 47 w 90"/>
                  <a:gd name="T17" fmla="*/ 26 h 169"/>
                  <a:gd name="T18" fmla="*/ 58 w 90"/>
                  <a:gd name="T19" fmla="*/ 16 h 169"/>
                  <a:gd name="T20" fmla="*/ 9 w 90"/>
                  <a:gd name="T21" fmla="*/ 90 h 169"/>
                  <a:gd name="T22" fmla="*/ 9 w 90"/>
                  <a:gd name="T23" fmla="*/ 101 h 169"/>
                  <a:gd name="T24" fmla="*/ 31 w 90"/>
                  <a:gd name="T25" fmla="*/ 89 h 169"/>
                  <a:gd name="T26" fmla="*/ 26 w 90"/>
                  <a:gd name="T27" fmla="*/ 107 h 169"/>
                  <a:gd name="T28" fmla="*/ 30 w 90"/>
                  <a:gd name="T29" fmla="*/ 113 h 169"/>
                  <a:gd name="T30" fmla="*/ 53 w 90"/>
                  <a:gd name="T31" fmla="*/ 118 h 169"/>
                  <a:gd name="T32" fmla="*/ 2 w 90"/>
                  <a:gd name="T33" fmla="*/ 145 h 169"/>
                  <a:gd name="T34" fmla="*/ 48 w 90"/>
                  <a:gd name="T35" fmla="*/ 169 h 169"/>
                  <a:gd name="T36" fmla="*/ 64 w 90"/>
                  <a:gd name="T37" fmla="*/ 130 h 169"/>
                  <a:gd name="T38" fmla="*/ 82 w 90"/>
                  <a:gd name="T39" fmla="*/ 137 h 169"/>
                  <a:gd name="T40" fmla="*/ 90 w 90"/>
                  <a:gd name="T41" fmla="*/ 130 h 169"/>
                  <a:gd name="T42" fmla="*/ 62 w 90"/>
                  <a:gd name="T43" fmla="*/ 119 h 169"/>
                  <a:gd name="T44" fmla="*/ 45 w 90"/>
                  <a:gd name="T45" fmla="*/ 106 h 169"/>
                  <a:gd name="T46" fmla="*/ 47 w 90"/>
                  <a:gd name="T47" fmla="*/ 77 h 169"/>
                  <a:gd name="T48" fmla="*/ 25 w 90"/>
                  <a:gd name="T49" fmla="*/ 82 h 169"/>
                  <a:gd name="T50" fmla="*/ 71 w 90"/>
                  <a:gd name="T51" fmla="*/ 16 h 169"/>
                  <a:gd name="T52" fmla="*/ 59 w 90"/>
                  <a:gd name="T53" fmla="*/ 7 h 169"/>
                  <a:gd name="T54" fmla="*/ 41 w 90"/>
                  <a:gd name="T55" fmla="*/ 21 h 169"/>
                  <a:gd name="T56" fmla="*/ 30 w 90"/>
                  <a:gd name="T57" fmla="*/ 28 h 169"/>
                  <a:gd name="T58" fmla="*/ 17 w 90"/>
                  <a:gd name="T59" fmla="*/ 43 h 169"/>
                  <a:gd name="T60" fmla="*/ 2 w 90"/>
                  <a:gd name="T61" fmla="*/ 3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169">
                    <a:moveTo>
                      <a:pt x="19" y="151"/>
                    </a:moveTo>
                    <a:cubicBezTo>
                      <a:pt x="19" y="151"/>
                      <a:pt x="41" y="128"/>
                      <a:pt x="55" y="133"/>
                    </a:cubicBezTo>
                    <a:cubicBezTo>
                      <a:pt x="55" y="133"/>
                      <a:pt x="62" y="158"/>
                      <a:pt x="43" y="157"/>
                    </a:cubicBezTo>
                    <a:cubicBezTo>
                      <a:pt x="23" y="155"/>
                      <a:pt x="19" y="151"/>
                      <a:pt x="19" y="151"/>
                    </a:cubicBezTo>
                    <a:close/>
                    <a:moveTo>
                      <a:pt x="2" y="39"/>
                    </a:moveTo>
                    <a:cubicBezTo>
                      <a:pt x="0" y="46"/>
                      <a:pt x="3" y="56"/>
                      <a:pt x="3" y="56"/>
                    </a:cubicBezTo>
                    <a:cubicBezTo>
                      <a:pt x="6" y="75"/>
                      <a:pt x="34" y="32"/>
                      <a:pt x="34" y="32"/>
                    </a:cubicBezTo>
                    <a:cubicBezTo>
                      <a:pt x="35" y="35"/>
                      <a:pt x="38" y="35"/>
                      <a:pt x="38" y="35"/>
                    </a:cubicBezTo>
                    <a:cubicBezTo>
                      <a:pt x="52" y="37"/>
                      <a:pt x="47" y="26"/>
                      <a:pt x="47" y="26"/>
                    </a:cubicBezTo>
                    <a:cubicBezTo>
                      <a:pt x="49" y="21"/>
                      <a:pt x="58" y="16"/>
                      <a:pt x="58" y="16"/>
                    </a:cubicBezTo>
                    <a:cubicBezTo>
                      <a:pt x="44" y="53"/>
                      <a:pt x="9" y="90"/>
                      <a:pt x="9" y="90"/>
                    </a:cubicBezTo>
                    <a:cubicBezTo>
                      <a:pt x="9" y="101"/>
                      <a:pt x="9" y="101"/>
                      <a:pt x="9" y="101"/>
                    </a:cubicBezTo>
                    <a:cubicBezTo>
                      <a:pt x="12" y="114"/>
                      <a:pt x="31" y="89"/>
                      <a:pt x="31" y="89"/>
                    </a:cubicBezTo>
                    <a:cubicBezTo>
                      <a:pt x="26" y="107"/>
                      <a:pt x="26" y="107"/>
                      <a:pt x="26" y="107"/>
                    </a:cubicBezTo>
                    <a:cubicBezTo>
                      <a:pt x="24" y="115"/>
                      <a:pt x="30" y="113"/>
                      <a:pt x="30" y="113"/>
                    </a:cubicBezTo>
                    <a:cubicBezTo>
                      <a:pt x="53" y="112"/>
                      <a:pt x="53" y="118"/>
                      <a:pt x="53" y="118"/>
                    </a:cubicBezTo>
                    <a:cubicBezTo>
                      <a:pt x="12" y="121"/>
                      <a:pt x="2" y="145"/>
                      <a:pt x="2" y="145"/>
                    </a:cubicBezTo>
                    <a:cubicBezTo>
                      <a:pt x="6" y="156"/>
                      <a:pt x="25" y="161"/>
                      <a:pt x="48" y="169"/>
                    </a:cubicBezTo>
                    <a:cubicBezTo>
                      <a:pt x="71" y="168"/>
                      <a:pt x="64" y="130"/>
                      <a:pt x="64" y="130"/>
                    </a:cubicBezTo>
                    <a:cubicBezTo>
                      <a:pt x="79" y="129"/>
                      <a:pt x="82" y="137"/>
                      <a:pt x="82" y="137"/>
                    </a:cubicBezTo>
                    <a:cubicBezTo>
                      <a:pt x="90" y="130"/>
                      <a:pt x="90" y="130"/>
                      <a:pt x="90" y="130"/>
                    </a:cubicBezTo>
                    <a:cubicBezTo>
                      <a:pt x="79" y="115"/>
                      <a:pt x="62" y="119"/>
                      <a:pt x="62" y="119"/>
                    </a:cubicBezTo>
                    <a:cubicBezTo>
                      <a:pt x="60" y="107"/>
                      <a:pt x="45" y="106"/>
                      <a:pt x="45" y="106"/>
                    </a:cubicBezTo>
                    <a:cubicBezTo>
                      <a:pt x="35" y="105"/>
                      <a:pt x="44" y="92"/>
                      <a:pt x="47" y="77"/>
                    </a:cubicBezTo>
                    <a:cubicBezTo>
                      <a:pt x="47" y="64"/>
                      <a:pt x="25" y="82"/>
                      <a:pt x="25" y="82"/>
                    </a:cubicBezTo>
                    <a:cubicBezTo>
                      <a:pt x="43" y="66"/>
                      <a:pt x="66" y="31"/>
                      <a:pt x="71" y="16"/>
                    </a:cubicBezTo>
                    <a:cubicBezTo>
                      <a:pt x="75" y="0"/>
                      <a:pt x="59" y="7"/>
                      <a:pt x="59" y="7"/>
                    </a:cubicBezTo>
                    <a:cubicBezTo>
                      <a:pt x="59" y="7"/>
                      <a:pt x="42" y="20"/>
                      <a:pt x="41" y="21"/>
                    </a:cubicBezTo>
                    <a:cubicBezTo>
                      <a:pt x="32" y="21"/>
                      <a:pt x="30" y="28"/>
                      <a:pt x="30" y="28"/>
                    </a:cubicBezTo>
                    <a:cubicBezTo>
                      <a:pt x="17" y="43"/>
                      <a:pt x="17" y="43"/>
                      <a:pt x="17" y="43"/>
                    </a:cubicBezTo>
                    <a:cubicBezTo>
                      <a:pt x="7" y="54"/>
                      <a:pt x="2" y="39"/>
                      <a:pt x="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9" name="îṥḻîďé"/>
              <p:cNvSpPr/>
              <p:nvPr/>
            </p:nvSpPr>
            <p:spPr bwMode="auto">
              <a:xfrm>
                <a:off x="6802438" y="3471863"/>
                <a:ext cx="63500" cy="96838"/>
              </a:xfrm>
              <a:custGeom>
                <a:avLst/>
                <a:gdLst>
                  <a:gd name="T0" fmla="*/ 0 w 19"/>
                  <a:gd name="T1" fmla="*/ 0 h 29"/>
                  <a:gd name="T2" fmla="*/ 1 w 19"/>
                  <a:gd name="T3" fmla="*/ 29 h 29"/>
                  <a:gd name="T4" fmla="*/ 16 w 19"/>
                  <a:gd name="T5" fmla="*/ 13 h 29"/>
                  <a:gd name="T6" fmla="*/ 0 w 19"/>
                  <a:gd name="T7" fmla="*/ 0 h 29"/>
                </a:gdLst>
                <a:ahLst/>
                <a:cxnLst>
                  <a:cxn ang="0">
                    <a:pos x="T0" y="T1"/>
                  </a:cxn>
                  <a:cxn ang="0">
                    <a:pos x="T2" y="T3"/>
                  </a:cxn>
                  <a:cxn ang="0">
                    <a:pos x="T4" y="T5"/>
                  </a:cxn>
                  <a:cxn ang="0">
                    <a:pos x="T6" y="T7"/>
                  </a:cxn>
                </a:cxnLst>
                <a:rect l="0" t="0" r="r" b="b"/>
                <a:pathLst>
                  <a:path w="19" h="29">
                    <a:moveTo>
                      <a:pt x="0" y="0"/>
                    </a:moveTo>
                    <a:cubicBezTo>
                      <a:pt x="0" y="0"/>
                      <a:pt x="9" y="19"/>
                      <a:pt x="1" y="29"/>
                    </a:cubicBezTo>
                    <a:cubicBezTo>
                      <a:pt x="1" y="29"/>
                      <a:pt x="13" y="27"/>
                      <a:pt x="16" y="13"/>
                    </a:cubicBezTo>
                    <a:cubicBezTo>
                      <a:pt x="19" y="0"/>
                      <a:pt x="4"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0" name="iṣľíḍé"/>
              <p:cNvSpPr/>
              <p:nvPr/>
            </p:nvSpPr>
            <p:spPr bwMode="auto">
              <a:xfrm>
                <a:off x="6605588" y="3289301"/>
                <a:ext cx="223838" cy="309563"/>
              </a:xfrm>
              <a:custGeom>
                <a:avLst/>
                <a:gdLst>
                  <a:gd name="T0" fmla="*/ 26 w 68"/>
                  <a:gd name="T1" fmla="*/ 21 h 93"/>
                  <a:gd name="T2" fmla="*/ 30 w 68"/>
                  <a:gd name="T3" fmla="*/ 28 h 93"/>
                  <a:gd name="T4" fmla="*/ 42 w 68"/>
                  <a:gd name="T5" fmla="*/ 18 h 93"/>
                  <a:gd name="T6" fmla="*/ 37 w 68"/>
                  <a:gd name="T7" fmla="*/ 9 h 93"/>
                  <a:gd name="T8" fmla="*/ 46 w 68"/>
                  <a:gd name="T9" fmla="*/ 6 h 93"/>
                  <a:gd name="T10" fmla="*/ 53 w 68"/>
                  <a:gd name="T11" fmla="*/ 12 h 93"/>
                  <a:gd name="T12" fmla="*/ 62 w 68"/>
                  <a:gd name="T13" fmla="*/ 5 h 93"/>
                  <a:gd name="T14" fmla="*/ 68 w 68"/>
                  <a:gd name="T15" fmla="*/ 10 h 93"/>
                  <a:gd name="T16" fmla="*/ 53 w 68"/>
                  <a:gd name="T17" fmla="*/ 25 h 93"/>
                  <a:gd name="T18" fmla="*/ 27 w 68"/>
                  <a:gd name="T19" fmla="*/ 71 h 93"/>
                  <a:gd name="T20" fmla="*/ 0 w 68"/>
                  <a:gd name="T21" fmla="*/ 92 h 93"/>
                  <a:gd name="T22" fmla="*/ 0 w 68"/>
                  <a:gd name="T23" fmla="*/ 89 h 93"/>
                  <a:gd name="T24" fmla="*/ 31 w 68"/>
                  <a:gd name="T25" fmla="*/ 42 h 93"/>
                  <a:gd name="T26" fmla="*/ 21 w 68"/>
                  <a:gd name="T27" fmla="*/ 23 h 93"/>
                  <a:gd name="T28" fmla="*/ 26 w 68"/>
                  <a:gd name="T29" fmla="*/ 2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3">
                    <a:moveTo>
                      <a:pt x="26" y="21"/>
                    </a:moveTo>
                    <a:cubicBezTo>
                      <a:pt x="26" y="21"/>
                      <a:pt x="21" y="36"/>
                      <a:pt x="30" y="28"/>
                    </a:cubicBezTo>
                    <a:cubicBezTo>
                      <a:pt x="42" y="18"/>
                      <a:pt x="42" y="18"/>
                      <a:pt x="42" y="18"/>
                    </a:cubicBezTo>
                    <a:cubicBezTo>
                      <a:pt x="37" y="9"/>
                      <a:pt x="37" y="9"/>
                      <a:pt x="37" y="9"/>
                    </a:cubicBezTo>
                    <a:cubicBezTo>
                      <a:pt x="37" y="9"/>
                      <a:pt x="38" y="0"/>
                      <a:pt x="46" y="6"/>
                    </a:cubicBezTo>
                    <a:cubicBezTo>
                      <a:pt x="53" y="12"/>
                      <a:pt x="53" y="12"/>
                      <a:pt x="53" y="12"/>
                    </a:cubicBezTo>
                    <a:cubicBezTo>
                      <a:pt x="62" y="5"/>
                      <a:pt x="62" y="5"/>
                      <a:pt x="62" y="5"/>
                    </a:cubicBezTo>
                    <a:cubicBezTo>
                      <a:pt x="68" y="10"/>
                      <a:pt x="68" y="10"/>
                      <a:pt x="68" y="10"/>
                    </a:cubicBezTo>
                    <a:cubicBezTo>
                      <a:pt x="53" y="25"/>
                      <a:pt x="53" y="25"/>
                      <a:pt x="53" y="25"/>
                    </a:cubicBezTo>
                    <a:cubicBezTo>
                      <a:pt x="53" y="25"/>
                      <a:pt x="54" y="39"/>
                      <a:pt x="27" y="71"/>
                    </a:cubicBezTo>
                    <a:cubicBezTo>
                      <a:pt x="27" y="71"/>
                      <a:pt x="12" y="93"/>
                      <a:pt x="0" y="92"/>
                    </a:cubicBezTo>
                    <a:cubicBezTo>
                      <a:pt x="0" y="89"/>
                      <a:pt x="0" y="89"/>
                      <a:pt x="0" y="89"/>
                    </a:cubicBezTo>
                    <a:cubicBezTo>
                      <a:pt x="0" y="89"/>
                      <a:pt x="17" y="83"/>
                      <a:pt x="31" y="42"/>
                    </a:cubicBezTo>
                    <a:cubicBezTo>
                      <a:pt x="31" y="42"/>
                      <a:pt x="13" y="49"/>
                      <a:pt x="21" y="23"/>
                    </a:cubicBezTo>
                    <a:cubicBezTo>
                      <a:pt x="21" y="23"/>
                      <a:pt x="22" y="16"/>
                      <a:pt x="2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1" name="iSlidé"/>
              <p:cNvSpPr/>
              <p:nvPr/>
            </p:nvSpPr>
            <p:spPr bwMode="auto">
              <a:xfrm>
                <a:off x="6334125" y="3495676"/>
                <a:ext cx="79375" cy="76200"/>
              </a:xfrm>
              <a:custGeom>
                <a:avLst/>
                <a:gdLst>
                  <a:gd name="T0" fmla="*/ 0 w 24"/>
                  <a:gd name="T1" fmla="*/ 4 h 23"/>
                  <a:gd name="T2" fmla="*/ 21 w 24"/>
                  <a:gd name="T3" fmla="*/ 19 h 23"/>
                  <a:gd name="T4" fmla="*/ 18 w 24"/>
                  <a:gd name="T5" fmla="*/ 23 h 23"/>
                  <a:gd name="T6" fmla="*/ 0 w 24"/>
                  <a:gd name="T7" fmla="*/ 4 h 23"/>
                </a:gdLst>
                <a:ahLst/>
                <a:cxnLst>
                  <a:cxn ang="0">
                    <a:pos x="T0" y="T1"/>
                  </a:cxn>
                  <a:cxn ang="0">
                    <a:pos x="T2" y="T3"/>
                  </a:cxn>
                  <a:cxn ang="0">
                    <a:pos x="T4" y="T5"/>
                  </a:cxn>
                  <a:cxn ang="0">
                    <a:pos x="T6" y="T7"/>
                  </a:cxn>
                </a:cxnLst>
                <a:rect l="0" t="0" r="r" b="b"/>
                <a:pathLst>
                  <a:path w="24" h="23">
                    <a:moveTo>
                      <a:pt x="0" y="4"/>
                    </a:moveTo>
                    <a:cubicBezTo>
                      <a:pt x="0" y="4"/>
                      <a:pt x="24" y="0"/>
                      <a:pt x="21" y="19"/>
                    </a:cubicBezTo>
                    <a:cubicBezTo>
                      <a:pt x="18" y="23"/>
                      <a:pt x="18" y="23"/>
                      <a:pt x="18" y="23"/>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2" name="ïśľïdê"/>
              <p:cNvSpPr/>
              <p:nvPr/>
            </p:nvSpPr>
            <p:spPr bwMode="auto">
              <a:xfrm>
                <a:off x="6194425" y="3171826"/>
                <a:ext cx="225425" cy="460375"/>
              </a:xfrm>
              <a:custGeom>
                <a:avLst/>
                <a:gdLst>
                  <a:gd name="T0" fmla="*/ 3 w 68"/>
                  <a:gd name="T1" fmla="*/ 55 h 138"/>
                  <a:gd name="T2" fmla="*/ 24 w 68"/>
                  <a:gd name="T3" fmla="*/ 42 h 138"/>
                  <a:gd name="T4" fmla="*/ 38 w 68"/>
                  <a:gd name="T5" fmla="*/ 1 h 138"/>
                  <a:gd name="T6" fmla="*/ 44 w 68"/>
                  <a:gd name="T7" fmla="*/ 16 h 138"/>
                  <a:gd name="T8" fmla="*/ 37 w 68"/>
                  <a:gd name="T9" fmla="*/ 34 h 138"/>
                  <a:gd name="T10" fmla="*/ 55 w 68"/>
                  <a:gd name="T11" fmla="*/ 12 h 138"/>
                  <a:gd name="T12" fmla="*/ 58 w 68"/>
                  <a:gd name="T13" fmla="*/ 32 h 138"/>
                  <a:gd name="T14" fmla="*/ 24 w 68"/>
                  <a:gd name="T15" fmla="*/ 62 h 138"/>
                  <a:gd name="T16" fmla="*/ 18 w 68"/>
                  <a:gd name="T17" fmla="*/ 92 h 138"/>
                  <a:gd name="T18" fmla="*/ 27 w 68"/>
                  <a:gd name="T19" fmla="*/ 83 h 138"/>
                  <a:gd name="T20" fmla="*/ 34 w 68"/>
                  <a:gd name="T21" fmla="*/ 56 h 138"/>
                  <a:gd name="T22" fmla="*/ 47 w 68"/>
                  <a:gd name="T23" fmla="*/ 76 h 138"/>
                  <a:gd name="T24" fmla="*/ 39 w 68"/>
                  <a:gd name="T25" fmla="*/ 87 h 138"/>
                  <a:gd name="T26" fmla="*/ 40 w 68"/>
                  <a:gd name="T27" fmla="*/ 132 h 138"/>
                  <a:gd name="T28" fmla="*/ 22 w 68"/>
                  <a:gd name="T29" fmla="*/ 120 h 138"/>
                  <a:gd name="T30" fmla="*/ 12 w 68"/>
                  <a:gd name="T31" fmla="*/ 138 h 138"/>
                  <a:gd name="T32" fmla="*/ 2 w 68"/>
                  <a:gd name="T33" fmla="*/ 127 h 138"/>
                  <a:gd name="T34" fmla="*/ 27 w 68"/>
                  <a:gd name="T35" fmla="*/ 102 h 138"/>
                  <a:gd name="T36" fmla="*/ 26 w 68"/>
                  <a:gd name="T37" fmla="*/ 95 h 138"/>
                  <a:gd name="T38" fmla="*/ 15 w 68"/>
                  <a:gd name="T39" fmla="*/ 106 h 138"/>
                  <a:gd name="T40" fmla="*/ 5 w 68"/>
                  <a:gd name="T41" fmla="*/ 98 h 138"/>
                  <a:gd name="T42" fmla="*/ 16 w 68"/>
                  <a:gd name="T43" fmla="*/ 67 h 138"/>
                  <a:gd name="T44" fmla="*/ 3 w 68"/>
                  <a:gd name="T45" fmla="*/ 5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38">
                    <a:moveTo>
                      <a:pt x="3" y="55"/>
                    </a:moveTo>
                    <a:cubicBezTo>
                      <a:pt x="3" y="55"/>
                      <a:pt x="17" y="58"/>
                      <a:pt x="24" y="42"/>
                    </a:cubicBezTo>
                    <a:cubicBezTo>
                      <a:pt x="24" y="42"/>
                      <a:pt x="38" y="9"/>
                      <a:pt x="38" y="1"/>
                    </a:cubicBezTo>
                    <a:cubicBezTo>
                      <a:pt x="38" y="1"/>
                      <a:pt x="46" y="0"/>
                      <a:pt x="44" y="16"/>
                    </a:cubicBezTo>
                    <a:cubicBezTo>
                      <a:pt x="37" y="34"/>
                      <a:pt x="37" y="34"/>
                      <a:pt x="37" y="34"/>
                    </a:cubicBezTo>
                    <a:cubicBezTo>
                      <a:pt x="37" y="34"/>
                      <a:pt x="55" y="23"/>
                      <a:pt x="55" y="12"/>
                    </a:cubicBezTo>
                    <a:cubicBezTo>
                      <a:pt x="55" y="12"/>
                      <a:pt x="68" y="10"/>
                      <a:pt x="58" y="32"/>
                    </a:cubicBezTo>
                    <a:cubicBezTo>
                      <a:pt x="24" y="62"/>
                      <a:pt x="24" y="62"/>
                      <a:pt x="24" y="62"/>
                    </a:cubicBezTo>
                    <a:cubicBezTo>
                      <a:pt x="18" y="92"/>
                      <a:pt x="18" y="92"/>
                      <a:pt x="18" y="92"/>
                    </a:cubicBezTo>
                    <a:cubicBezTo>
                      <a:pt x="27" y="83"/>
                      <a:pt x="27" y="83"/>
                      <a:pt x="27" y="83"/>
                    </a:cubicBezTo>
                    <a:cubicBezTo>
                      <a:pt x="27" y="83"/>
                      <a:pt x="27" y="61"/>
                      <a:pt x="34" y="56"/>
                    </a:cubicBezTo>
                    <a:cubicBezTo>
                      <a:pt x="34" y="56"/>
                      <a:pt x="50" y="55"/>
                      <a:pt x="47" y="76"/>
                    </a:cubicBezTo>
                    <a:cubicBezTo>
                      <a:pt x="47" y="76"/>
                      <a:pt x="42" y="83"/>
                      <a:pt x="39" y="87"/>
                    </a:cubicBezTo>
                    <a:cubicBezTo>
                      <a:pt x="40" y="132"/>
                      <a:pt x="40" y="132"/>
                      <a:pt x="40" y="132"/>
                    </a:cubicBezTo>
                    <a:cubicBezTo>
                      <a:pt x="22" y="120"/>
                      <a:pt x="22" y="120"/>
                      <a:pt x="22" y="120"/>
                    </a:cubicBezTo>
                    <a:cubicBezTo>
                      <a:pt x="12" y="138"/>
                      <a:pt x="12" y="138"/>
                      <a:pt x="12" y="138"/>
                    </a:cubicBezTo>
                    <a:cubicBezTo>
                      <a:pt x="2" y="127"/>
                      <a:pt x="2" y="127"/>
                      <a:pt x="2" y="127"/>
                    </a:cubicBezTo>
                    <a:cubicBezTo>
                      <a:pt x="2" y="127"/>
                      <a:pt x="25" y="114"/>
                      <a:pt x="27" y="102"/>
                    </a:cubicBezTo>
                    <a:cubicBezTo>
                      <a:pt x="26" y="95"/>
                      <a:pt x="26" y="95"/>
                      <a:pt x="26" y="95"/>
                    </a:cubicBezTo>
                    <a:cubicBezTo>
                      <a:pt x="15" y="106"/>
                      <a:pt x="15" y="106"/>
                      <a:pt x="15" y="106"/>
                    </a:cubicBezTo>
                    <a:cubicBezTo>
                      <a:pt x="5" y="98"/>
                      <a:pt x="5" y="98"/>
                      <a:pt x="5" y="98"/>
                    </a:cubicBezTo>
                    <a:cubicBezTo>
                      <a:pt x="16" y="67"/>
                      <a:pt x="16" y="67"/>
                      <a:pt x="16" y="67"/>
                    </a:cubicBezTo>
                    <a:cubicBezTo>
                      <a:pt x="16" y="67"/>
                      <a:pt x="0" y="60"/>
                      <a:pt x="3"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3" name="išḷíḍe"/>
              <p:cNvSpPr/>
              <p:nvPr/>
            </p:nvSpPr>
            <p:spPr bwMode="auto">
              <a:xfrm>
                <a:off x="5946775" y="3398838"/>
                <a:ext cx="96838" cy="100013"/>
              </a:xfrm>
              <a:custGeom>
                <a:avLst/>
                <a:gdLst>
                  <a:gd name="T0" fmla="*/ 0 w 29"/>
                  <a:gd name="T1" fmla="*/ 30 h 30"/>
                  <a:gd name="T2" fmla="*/ 14 w 29"/>
                  <a:gd name="T3" fmla="*/ 0 h 30"/>
                  <a:gd name="T4" fmla="*/ 29 w 29"/>
                  <a:gd name="T5" fmla="*/ 14 h 30"/>
                  <a:gd name="T6" fmla="*/ 0 w 29"/>
                  <a:gd name="T7" fmla="*/ 30 h 30"/>
                </a:gdLst>
                <a:ahLst/>
                <a:cxnLst>
                  <a:cxn ang="0">
                    <a:pos x="T0" y="T1"/>
                  </a:cxn>
                  <a:cxn ang="0">
                    <a:pos x="T2" y="T3"/>
                  </a:cxn>
                  <a:cxn ang="0">
                    <a:pos x="T4" y="T5"/>
                  </a:cxn>
                  <a:cxn ang="0">
                    <a:pos x="T6" y="T7"/>
                  </a:cxn>
                </a:cxnLst>
                <a:rect l="0" t="0" r="r" b="b"/>
                <a:pathLst>
                  <a:path w="29" h="30">
                    <a:moveTo>
                      <a:pt x="0" y="30"/>
                    </a:moveTo>
                    <a:cubicBezTo>
                      <a:pt x="14" y="0"/>
                      <a:pt x="14" y="0"/>
                      <a:pt x="14" y="0"/>
                    </a:cubicBezTo>
                    <a:cubicBezTo>
                      <a:pt x="29" y="14"/>
                      <a:pt x="29" y="14"/>
                      <a:pt x="29" y="14"/>
                    </a:cubicBezTo>
                    <a:cubicBezTo>
                      <a:pt x="29" y="14"/>
                      <a:pt x="9" y="29"/>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4" name="îṣḻîḓè"/>
              <p:cNvSpPr/>
              <p:nvPr/>
            </p:nvSpPr>
            <p:spPr bwMode="auto">
              <a:xfrm>
                <a:off x="5722938" y="3419476"/>
                <a:ext cx="201613" cy="176213"/>
              </a:xfrm>
              <a:custGeom>
                <a:avLst/>
                <a:gdLst>
                  <a:gd name="T0" fmla="*/ 16 w 61"/>
                  <a:gd name="T1" fmla="*/ 38 h 53"/>
                  <a:gd name="T2" fmla="*/ 59 w 61"/>
                  <a:gd name="T3" fmla="*/ 0 h 53"/>
                  <a:gd name="T4" fmla="*/ 61 w 61"/>
                  <a:gd name="T5" fmla="*/ 4 h 53"/>
                  <a:gd name="T6" fmla="*/ 10 w 61"/>
                  <a:gd name="T7" fmla="*/ 53 h 53"/>
                  <a:gd name="T8" fmla="*/ 0 w 61"/>
                  <a:gd name="T9" fmla="*/ 41 h 53"/>
                  <a:gd name="T10" fmla="*/ 11 w 61"/>
                  <a:gd name="T11" fmla="*/ 8 h 53"/>
                  <a:gd name="T12" fmla="*/ 16 w 61"/>
                  <a:gd name="T13" fmla="*/ 38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16" y="38"/>
                    </a:moveTo>
                    <a:cubicBezTo>
                      <a:pt x="59" y="0"/>
                      <a:pt x="59" y="0"/>
                      <a:pt x="59" y="0"/>
                    </a:cubicBezTo>
                    <a:cubicBezTo>
                      <a:pt x="61" y="4"/>
                      <a:pt x="61" y="4"/>
                      <a:pt x="61" y="4"/>
                    </a:cubicBezTo>
                    <a:cubicBezTo>
                      <a:pt x="61" y="4"/>
                      <a:pt x="40" y="40"/>
                      <a:pt x="10" y="53"/>
                    </a:cubicBezTo>
                    <a:cubicBezTo>
                      <a:pt x="0" y="41"/>
                      <a:pt x="0" y="41"/>
                      <a:pt x="0" y="41"/>
                    </a:cubicBezTo>
                    <a:cubicBezTo>
                      <a:pt x="0" y="41"/>
                      <a:pt x="11" y="18"/>
                      <a:pt x="11" y="8"/>
                    </a:cubicBezTo>
                    <a:cubicBezTo>
                      <a:pt x="11" y="8"/>
                      <a:pt x="27" y="6"/>
                      <a:pt x="1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45" name="iṣḷîḓé"/>
              <p:cNvSpPr/>
              <p:nvPr/>
            </p:nvSpPr>
            <p:spPr bwMode="auto">
              <a:xfrm>
                <a:off x="5870575" y="3235326"/>
                <a:ext cx="60325" cy="177800"/>
              </a:xfrm>
              <a:custGeom>
                <a:avLst/>
                <a:gdLst>
                  <a:gd name="T0" fmla="*/ 0 w 18"/>
                  <a:gd name="T1" fmla="*/ 51 h 53"/>
                  <a:gd name="T2" fmla="*/ 1 w 18"/>
                  <a:gd name="T3" fmla="*/ 0 h 53"/>
                  <a:gd name="T4" fmla="*/ 15 w 18"/>
                  <a:gd name="T5" fmla="*/ 21 h 53"/>
                  <a:gd name="T6" fmla="*/ 0 w 18"/>
                  <a:gd name="T7" fmla="*/ 51 h 53"/>
                </a:gdLst>
                <a:ahLst/>
                <a:cxnLst>
                  <a:cxn ang="0">
                    <a:pos x="T0" y="T1"/>
                  </a:cxn>
                  <a:cxn ang="0">
                    <a:pos x="T2" y="T3"/>
                  </a:cxn>
                  <a:cxn ang="0">
                    <a:pos x="T4" y="T5"/>
                  </a:cxn>
                  <a:cxn ang="0">
                    <a:pos x="T6" y="T7"/>
                  </a:cxn>
                </a:cxnLst>
                <a:rect l="0" t="0" r="r" b="b"/>
                <a:pathLst>
                  <a:path w="18" h="53">
                    <a:moveTo>
                      <a:pt x="0" y="51"/>
                    </a:moveTo>
                    <a:cubicBezTo>
                      <a:pt x="0" y="51"/>
                      <a:pt x="8" y="16"/>
                      <a:pt x="1" y="0"/>
                    </a:cubicBezTo>
                    <a:cubicBezTo>
                      <a:pt x="1" y="0"/>
                      <a:pt x="18" y="4"/>
                      <a:pt x="15" y="21"/>
                    </a:cubicBezTo>
                    <a:cubicBezTo>
                      <a:pt x="11" y="39"/>
                      <a:pt x="11" y="53"/>
                      <a:pt x="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nvGrpSpPr>
            <p:cNvPr id="18" name="ïṩ1îḑé"/>
            <p:cNvGrpSpPr/>
            <p:nvPr/>
          </p:nvGrpSpPr>
          <p:grpSpPr>
            <a:xfrm>
              <a:off x="5112548" y="4078070"/>
              <a:ext cx="4180976" cy="274494"/>
              <a:chOff x="5705475" y="3682999"/>
              <a:chExt cx="1666875" cy="109436"/>
            </a:xfrm>
            <a:grpFill/>
          </p:grpSpPr>
          <p:sp>
            <p:nvSpPr>
              <p:cNvPr id="19" name="îṣḷidê"/>
              <p:cNvSpPr/>
              <p:nvPr/>
            </p:nvSpPr>
            <p:spPr bwMode="auto">
              <a:xfrm>
                <a:off x="5705475" y="3683001"/>
                <a:ext cx="63500" cy="92075"/>
              </a:xfrm>
              <a:custGeom>
                <a:avLst/>
                <a:gdLst>
                  <a:gd name="T0" fmla="*/ 19 w 19"/>
                  <a:gd name="T1" fmla="*/ 20 h 28"/>
                  <a:gd name="T2" fmla="*/ 16 w 19"/>
                  <a:gd name="T3" fmla="*/ 25 h 28"/>
                  <a:gd name="T4" fmla="*/ 9 w 19"/>
                  <a:gd name="T5" fmla="*/ 28 h 28"/>
                  <a:gd name="T6" fmla="*/ 2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9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9 w 19"/>
                  <a:gd name="T35" fmla="*/ 0 h 28"/>
                  <a:gd name="T36" fmla="*/ 16 w 19"/>
                  <a:gd name="T37" fmla="*/ 2 h 28"/>
                  <a:gd name="T38" fmla="*/ 18 w 19"/>
                  <a:gd name="T39" fmla="*/ 7 h 28"/>
                  <a:gd name="T40" fmla="*/ 14 w 19"/>
                  <a:gd name="T41" fmla="*/ 7 h 28"/>
                  <a:gd name="T42" fmla="*/ 13 w 19"/>
                  <a:gd name="T43" fmla="*/ 4 h 28"/>
                  <a:gd name="T44" fmla="*/ 9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6" y="25"/>
                    </a:cubicBezTo>
                    <a:cubicBezTo>
                      <a:pt x="15" y="27"/>
                      <a:pt x="12" y="28"/>
                      <a:pt x="9" y="28"/>
                    </a:cubicBezTo>
                    <a:cubicBezTo>
                      <a:pt x="6" y="28"/>
                      <a:pt x="4" y="27"/>
                      <a:pt x="2"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9" y="24"/>
                    </a:cubicBezTo>
                    <a:cubicBezTo>
                      <a:pt x="11" y="24"/>
                      <a:pt x="13" y="24"/>
                      <a:pt x="14" y="23"/>
                    </a:cubicBezTo>
                    <a:cubicBezTo>
                      <a:pt x="15" y="22"/>
                      <a:pt x="15" y="21"/>
                      <a:pt x="15" y="20"/>
                    </a:cubicBezTo>
                    <a:cubicBezTo>
                      <a:pt x="15" y="19"/>
                      <a:pt x="14"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9" y="0"/>
                    </a:cubicBezTo>
                    <a:cubicBezTo>
                      <a:pt x="13" y="0"/>
                      <a:pt x="15" y="0"/>
                      <a:pt x="16" y="2"/>
                    </a:cubicBezTo>
                    <a:cubicBezTo>
                      <a:pt x="17" y="4"/>
                      <a:pt x="18" y="5"/>
                      <a:pt x="18" y="7"/>
                    </a:cubicBezTo>
                    <a:cubicBezTo>
                      <a:pt x="14" y="7"/>
                      <a:pt x="14" y="7"/>
                      <a:pt x="14" y="7"/>
                    </a:cubicBezTo>
                    <a:cubicBezTo>
                      <a:pt x="14" y="6"/>
                      <a:pt x="14" y="5"/>
                      <a:pt x="13" y="4"/>
                    </a:cubicBezTo>
                    <a:cubicBezTo>
                      <a:pt x="12" y="3"/>
                      <a:pt x="11" y="3"/>
                      <a:pt x="9" y="3"/>
                    </a:cubicBezTo>
                    <a:cubicBezTo>
                      <a:pt x="8" y="3"/>
                      <a:pt x="7" y="3"/>
                      <a:pt x="6" y="4"/>
                    </a:cubicBezTo>
                    <a:cubicBezTo>
                      <a:pt x="5" y="5"/>
                      <a:pt x="5" y="5"/>
                      <a:pt x="5" y="7"/>
                    </a:cubicBezTo>
                    <a:cubicBezTo>
                      <a:pt x="5" y="8"/>
                      <a:pt x="5" y="8"/>
                      <a:pt x="6" y="9"/>
                    </a:cubicBezTo>
                    <a:cubicBezTo>
                      <a:pt x="6" y="10"/>
                      <a:pt x="8" y="11"/>
                      <a:pt x="11" y="12"/>
                    </a:cubicBezTo>
                    <a:cubicBezTo>
                      <a:pt x="13" y="13"/>
                      <a:pt x="15"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0" name="íṣḻïḑè"/>
              <p:cNvSpPr/>
              <p:nvPr/>
            </p:nvSpPr>
            <p:spPr bwMode="auto">
              <a:xfrm>
                <a:off x="5799138" y="3683001"/>
                <a:ext cx="58738" cy="88900"/>
              </a:xfrm>
              <a:custGeom>
                <a:avLst/>
                <a:gdLst>
                  <a:gd name="T0" fmla="*/ 37 w 37"/>
                  <a:gd name="T1" fmla="*/ 56 h 56"/>
                  <a:gd name="T2" fmla="*/ 29 w 37"/>
                  <a:gd name="T3" fmla="*/ 56 h 56"/>
                  <a:gd name="T4" fmla="*/ 29 w 37"/>
                  <a:gd name="T5" fmla="*/ 29 h 56"/>
                  <a:gd name="T6" fmla="*/ 8 w 37"/>
                  <a:gd name="T7" fmla="*/ 29 h 56"/>
                  <a:gd name="T8" fmla="*/ 8 w 37"/>
                  <a:gd name="T9" fmla="*/ 56 h 56"/>
                  <a:gd name="T10" fmla="*/ 0 w 37"/>
                  <a:gd name="T11" fmla="*/ 56 h 56"/>
                  <a:gd name="T12" fmla="*/ 0 w 37"/>
                  <a:gd name="T13" fmla="*/ 0 h 56"/>
                  <a:gd name="T14" fmla="*/ 8 w 37"/>
                  <a:gd name="T15" fmla="*/ 0 h 56"/>
                  <a:gd name="T16" fmla="*/ 8 w 37"/>
                  <a:gd name="T17" fmla="*/ 23 h 56"/>
                  <a:gd name="T18" fmla="*/ 29 w 37"/>
                  <a:gd name="T19" fmla="*/ 23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29" y="29"/>
                    </a:lnTo>
                    <a:lnTo>
                      <a:pt x="8" y="29"/>
                    </a:lnTo>
                    <a:lnTo>
                      <a:pt x="8" y="56"/>
                    </a:lnTo>
                    <a:lnTo>
                      <a:pt x="0" y="56"/>
                    </a:lnTo>
                    <a:lnTo>
                      <a:pt x="0" y="0"/>
                    </a:lnTo>
                    <a:lnTo>
                      <a:pt x="8" y="0"/>
                    </a:lnTo>
                    <a:lnTo>
                      <a:pt x="8" y="23"/>
                    </a:lnTo>
                    <a:lnTo>
                      <a:pt x="29" y="23"/>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1" name="iṧľiḍe"/>
              <p:cNvSpPr/>
              <p:nvPr/>
            </p:nvSpPr>
            <p:spPr bwMode="auto">
              <a:xfrm>
                <a:off x="5884863" y="3683001"/>
                <a:ext cx="68263" cy="88900"/>
              </a:xfrm>
              <a:custGeom>
                <a:avLst/>
                <a:gdLst>
                  <a:gd name="T0" fmla="*/ 43 w 43"/>
                  <a:gd name="T1" fmla="*/ 56 h 56"/>
                  <a:gd name="T2" fmla="*/ 35 w 43"/>
                  <a:gd name="T3" fmla="*/ 56 h 56"/>
                  <a:gd name="T4" fmla="*/ 29 w 43"/>
                  <a:gd name="T5" fmla="*/ 40 h 56"/>
                  <a:gd name="T6" fmla="*/ 14 w 43"/>
                  <a:gd name="T7" fmla="*/ 40 h 56"/>
                  <a:gd name="T8" fmla="*/ 8 w 43"/>
                  <a:gd name="T9" fmla="*/ 56 h 56"/>
                  <a:gd name="T10" fmla="*/ 0 w 43"/>
                  <a:gd name="T11" fmla="*/ 56 h 56"/>
                  <a:gd name="T12" fmla="*/ 18 w 43"/>
                  <a:gd name="T13" fmla="*/ 0 h 56"/>
                  <a:gd name="T14" fmla="*/ 25 w 43"/>
                  <a:gd name="T15" fmla="*/ 0 h 56"/>
                  <a:gd name="T16" fmla="*/ 43 w 43"/>
                  <a:gd name="T17" fmla="*/ 56 h 56"/>
                  <a:gd name="T18" fmla="*/ 43 w 43"/>
                  <a:gd name="T19" fmla="*/ 56 h 56"/>
                  <a:gd name="T20" fmla="*/ 27 w 43"/>
                  <a:gd name="T21" fmla="*/ 33 h 56"/>
                  <a:gd name="T22" fmla="*/ 23 w 43"/>
                  <a:gd name="T23" fmla="*/ 12 h 56"/>
                  <a:gd name="T24" fmla="*/ 21 w 43"/>
                  <a:gd name="T25" fmla="*/ 12 h 56"/>
                  <a:gd name="T26" fmla="*/ 14 w 43"/>
                  <a:gd name="T27" fmla="*/ 33 h 56"/>
                  <a:gd name="T28" fmla="*/ 27 w 43"/>
                  <a:gd name="T29"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6">
                    <a:moveTo>
                      <a:pt x="43" y="56"/>
                    </a:moveTo>
                    <a:lnTo>
                      <a:pt x="35" y="56"/>
                    </a:lnTo>
                    <a:lnTo>
                      <a:pt x="29" y="40"/>
                    </a:lnTo>
                    <a:lnTo>
                      <a:pt x="14" y="40"/>
                    </a:lnTo>
                    <a:lnTo>
                      <a:pt x="8" y="56"/>
                    </a:lnTo>
                    <a:lnTo>
                      <a:pt x="0" y="56"/>
                    </a:lnTo>
                    <a:lnTo>
                      <a:pt x="18" y="0"/>
                    </a:lnTo>
                    <a:lnTo>
                      <a:pt x="25" y="0"/>
                    </a:lnTo>
                    <a:lnTo>
                      <a:pt x="43" y="56"/>
                    </a:lnTo>
                    <a:lnTo>
                      <a:pt x="43" y="56"/>
                    </a:lnTo>
                    <a:close/>
                    <a:moveTo>
                      <a:pt x="27" y="33"/>
                    </a:moveTo>
                    <a:lnTo>
                      <a:pt x="23" y="12"/>
                    </a:lnTo>
                    <a:lnTo>
                      <a:pt x="21" y="12"/>
                    </a:lnTo>
                    <a:lnTo>
                      <a:pt x="14" y="33"/>
                    </a:lnTo>
                    <a:lnTo>
                      <a:pt x="27"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2" name="ïšliḓê"/>
              <p:cNvSpPr/>
              <p:nvPr/>
            </p:nvSpPr>
            <p:spPr bwMode="auto">
              <a:xfrm>
                <a:off x="5976938" y="3683001"/>
                <a:ext cx="63500" cy="88900"/>
              </a:xfrm>
              <a:custGeom>
                <a:avLst/>
                <a:gdLst>
                  <a:gd name="T0" fmla="*/ 40 w 40"/>
                  <a:gd name="T1" fmla="*/ 56 h 56"/>
                  <a:gd name="T2" fmla="*/ 29 w 40"/>
                  <a:gd name="T3" fmla="*/ 56 h 56"/>
                  <a:gd name="T4" fmla="*/ 10 w 40"/>
                  <a:gd name="T5" fmla="*/ 14 h 56"/>
                  <a:gd name="T6" fmla="*/ 8 w 40"/>
                  <a:gd name="T7" fmla="*/ 14 h 56"/>
                  <a:gd name="T8" fmla="*/ 8 w 40"/>
                  <a:gd name="T9" fmla="*/ 56 h 56"/>
                  <a:gd name="T10" fmla="*/ 0 w 40"/>
                  <a:gd name="T11" fmla="*/ 56 h 56"/>
                  <a:gd name="T12" fmla="*/ 0 w 40"/>
                  <a:gd name="T13" fmla="*/ 0 h 56"/>
                  <a:gd name="T14" fmla="*/ 10 w 40"/>
                  <a:gd name="T15" fmla="*/ 0 h 56"/>
                  <a:gd name="T16" fmla="*/ 31 w 40"/>
                  <a:gd name="T17" fmla="*/ 42 h 56"/>
                  <a:gd name="T18" fmla="*/ 31 w 40"/>
                  <a:gd name="T19" fmla="*/ 42 h 56"/>
                  <a:gd name="T20" fmla="*/ 31 w 40"/>
                  <a:gd name="T21" fmla="*/ 0 h 56"/>
                  <a:gd name="T22" fmla="*/ 40 w 40"/>
                  <a:gd name="T23" fmla="*/ 0 h 56"/>
                  <a:gd name="T24" fmla="*/ 40 w 40"/>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6">
                    <a:moveTo>
                      <a:pt x="40" y="56"/>
                    </a:moveTo>
                    <a:lnTo>
                      <a:pt x="29" y="56"/>
                    </a:lnTo>
                    <a:lnTo>
                      <a:pt x="10" y="14"/>
                    </a:lnTo>
                    <a:lnTo>
                      <a:pt x="8" y="14"/>
                    </a:lnTo>
                    <a:lnTo>
                      <a:pt x="8" y="56"/>
                    </a:lnTo>
                    <a:lnTo>
                      <a:pt x="0" y="56"/>
                    </a:lnTo>
                    <a:lnTo>
                      <a:pt x="0" y="0"/>
                    </a:lnTo>
                    <a:lnTo>
                      <a:pt x="10" y="0"/>
                    </a:lnTo>
                    <a:lnTo>
                      <a:pt x="31" y="42"/>
                    </a:lnTo>
                    <a:lnTo>
                      <a:pt x="31" y="42"/>
                    </a:lnTo>
                    <a:lnTo>
                      <a:pt x="31" y="0"/>
                    </a:lnTo>
                    <a:lnTo>
                      <a:pt x="40" y="0"/>
                    </a:lnTo>
                    <a:lnTo>
                      <a:pt x="4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3" name="îṥlïďé"/>
              <p:cNvSpPr/>
              <p:nvPr/>
            </p:nvSpPr>
            <p:spPr bwMode="auto">
              <a:xfrm>
                <a:off x="6069014" y="3682999"/>
                <a:ext cx="95855" cy="109436"/>
              </a:xfrm>
              <a:custGeom>
                <a:avLst/>
                <a:gdLst>
                  <a:gd name="T0" fmla="*/ 19 w 19"/>
                  <a:gd name="T1" fmla="*/ 14 h 27"/>
                  <a:gd name="T2" fmla="*/ 15 w 19"/>
                  <a:gd name="T3" fmla="*/ 24 h 27"/>
                  <a:gd name="T4" fmla="*/ 6 w 19"/>
                  <a:gd name="T5" fmla="*/ 27 h 27"/>
                  <a:gd name="T6" fmla="*/ 0 w 19"/>
                  <a:gd name="T7" fmla="*/ 27 h 27"/>
                  <a:gd name="T8" fmla="*/ 0 w 19"/>
                  <a:gd name="T9" fmla="*/ 0 h 27"/>
                  <a:gd name="T10" fmla="*/ 6 w 19"/>
                  <a:gd name="T11" fmla="*/ 0 h 27"/>
                  <a:gd name="T12" fmla="*/ 16 w 19"/>
                  <a:gd name="T13" fmla="*/ 3 h 27"/>
                  <a:gd name="T14" fmla="*/ 19 w 19"/>
                  <a:gd name="T15" fmla="*/ 14 h 27"/>
                  <a:gd name="T16" fmla="*/ 15 w 19"/>
                  <a:gd name="T17" fmla="*/ 14 h 27"/>
                  <a:gd name="T18" fmla="*/ 12 w 19"/>
                  <a:gd name="T19" fmla="*/ 5 h 27"/>
                  <a:gd name="T20" fmla="*/ 6 w 19"/>
                  <a:gd name="T21" fmla="*/ 3 h 27"/>
                  <a:gd name="T22" fmla="*/ 4 w 19"/>
                  <a:gd name="T23" fmla="*/ 3 h 27"/>
                  <a:gd name="T24" fmla="*/ 4 w 19"/>
                  <a:gd name="T25" fmla="*/ 24 h 27"/>
                  <a:gd name="T26" fmla="*/ 6 w 19"/>
                  <a:gd name="T27" fmla="*/ 24 h 27"/>
                  <a:gd name="T28" fmla="*/ 12 w 19"/>
                  <a:gd name="T29" fmla="*/ 22 h 27"/>
                  <a:gd name="T30" fmla="*/ 15 w 19"/>
                  <a:gd name="T3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7">
                    <a:moveTo>
                      <a:pt x="19" y="14"/>
                    </a:moveTo>
                    <a:cubicBezTo>
                      <a:pt x="19" y="19"/>
                      <a:pt x="18" y="22"/>
                      <a:pt x="15" y="24"/>
                    </a:cubicBezTo>
                    <a:cubicBezTo>
                      <a:pt x="13" y="26"/>
                      <a:pt x="10" y="27"/>
                      <a:pt x="6" y="27"/>
                    </a:cubicBezTo>
                    <a:cubicBezTo>
                      <a:pt x="0" y="27"/>
                      <a:pt x="0" y="27"/>
                      <a:pt x="0" y="27"/>
                    </a:cubicBezTo>
                    <a:cubicBezTo>
                      <a:pt x="0" y="0"/>
                      <a:pt x="0" y="0"/>
                      <a:pt x="0" y="0"/>
                    </a:cubicBezTo>
                    <a:cubicBezTo>
                      <a:pt x="6" y="0"/>
                      <a:pt x="6" y="0"/>
                      <a:pt x="6" y="0"/>
                    </a:cubicBezTo>
                    <a:cubicBezTo>
                      <a:pt x="10" y="0"/>
                      <a:pt x="14" y="1"/>
                      <a:pt x="16" y="3"/>
                    </a:cubicBezTo>
                    <a:cubicBezTo>
                      <a:pt x="18" y="5"/>
                      <a:pt x="19" y="9"/>
                      <a:pt x="19" y="14"/>
                    </a:cubicBezTo>
                    <a:close/>
                    <a:moveTo>
                      <a:pt x="15" y="14"/>
                    </a:moveTo>
                    <a:cubicBezTo>
                      <a:pt x="15" y="10"/>
                      <a:pt x="14" y="7"/>
                      <a:pt x="12" y="5"/>
                    </a:cubicBezTo>
                    <a:cubicBezTo>
                      <a:pt x="11" y="4"/>
                      <a:pt x="9" y="3"/>
                      <a:pt x="6" y="3"/>
                    </a:cubicBezTo>
                    <a:cubicBezTo>
                      <a:pt x="4" y="3"/>
                      <a:pt x="4" y="3"/>
                      <a:pt x="4" y="3"/>
                    </a:cubicBezTo>
                    <a:cubicBezTo>
                      <a:pt x="4" y="24"/>
                      <a:pt x="4" y="24"/>
                      <a:pt x="4" y="24"/>
                    </a:cubicBezTo>
                    <a:cubicBezTo>
                      <a:pt x="6" y="24"/>
                      <a:pt x="6" y="24"/>
                      <a:pt x="6" y="24"/>
                    </a:cubicBezTo>
                    <a:cubicBezTo>
                      <a:pt x="9" y="24"/>
                      <a:pt x="11" y="23"/>
                      <a:pt x="12" y="22"/>
                    </a:cubicBezTo>
                    <a:cubicBezTo>
                      <a:pt x="14" y="20"/>
                      <a:pt x="15" y="18"/>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4" name="ï$ľîḋè"/>
              <p:cNvSpPr/>
              <p:nvPr/>
            </p:nvSpPr>
            <p:spPr bwMode="auto">
              <a:xfrm>
                <a:off x="6157913" y="3683001"/>
                <a:ext cx="66675" cy="92075"/>
              </a:xfrm>
              <a:custGeom>
                <a:avLst/>
                <a:gdLst>
                  <a:gd name="T0" fmla="*/ 20 w 20"/>
                  <a:gd name="T1" fmla="*/ 13 h 28"/>
                  <a:gd name="T2" fmla="*/ 17 w 20"/>
                  <a:gd name="T3" fmla="*/ 24 h 28"/>
                  <a:gd name="T4" fmla="*/ 10 w 20"/>
                  <a:gd name="T5" fmla="*/ 28 h 28"/>
                  <a:gd name="T6" fmla="*/ 2 w 20"/>
                  <a:gd name="T7" fmla="*/ 24 h 28"/>
                  <a:gd name="T8" fmla="*/ 0 w 20"/>
                  <a:gd name="T9" fmla="*/ 13 h 28"/>
                  <a:gd name="T10" fmla="*/ 2 w 20"/>
                  <a:gd name="T11" fmla="*/ 3 h 28"/>
                  <a:gd name="T12" fmla="*/ 10 w 20"/>
                  <a:gd name="T13" fmla="*/ 0 h 28"/>
                  <a:gd name="T14" fmla="*/ 17 w 20"/>
                  <a:gd name="T15" fmla="*/ 3 h 28"/>
                  <a:gd name="T16" fmla="*/ 20 w 20"/>
                  <a:gd name="T17" fmla="*/ 13 h 28"/>
                  <a:gd name="T18" fmla="*/ 15 w 20"/>
                  <a:gd name="T19" fmla="*/ 13 h 28"/>
                  <a:gd name="T20" fmla="*/ 14 w 20"/>
                  <a:gd name="T21" fmla="*/ 5 h 28"/>
                  <a:gd name="T22" fmla="*/ 10 w 20"/>
                  <a:gd name="T23" fmla="*/ 3 h 28"/>
                  <a:gd name="T24" fmla="*/ 6 w 20"/>
                  <a:gd name="T25" fmla="*/ 5 h 28"/>
                  <a:gd name="T26" fmla="*/ 4 w 20"/>
                  <a:gd name="T27" fmla="*/ 13 h 28"/>
                  <a:gd name="T28" fmla="*/ 6 w 20"/>
                  <a:gd name="T29" fmla="*/ 22 h 28"/>
                  <a:gd name="T30" fmla="*/ 10 w 20"/>
                  <a:gd name="T31" fmla="*/ 24 h 28"/>
                  <a:gd name="T32" fmla="*/ 14 w 20"/>
                  <a:gd name="T33" fmla="*/ 22 h 28"/>
                  <a:gd name="T34" fmla="*/ 15 w 20"/>
                  <a:gd name="T3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8">
                    <a:moveTo>
                      <a:pt x="20" y="13"/>
                    </a:moveTo>
                    <a:cubicBezTo>
                      <a:pt x="20" y="18"/>
                      <a:pt x="19" y="22"/>
                      <a:pt x="17" y="24"/>
                    </a:cubicBezTo>
                    <a:cubicBezTo>
                      <a:pt x="15" y="26"/>
                      <a:pt x="13" y="28"/>
                      <a:pt x="10" y="28"/>
                    </a:cubicBezTo>
                    <a:cubicBezTo>
                      <a:pt x="7" y="28"/>
                      <a:pt x="4" y="26"/>
                      <a:pt x="2" y="24"/>
                    </a:cubicBezTo>
                    <a:cubicBezTo>
                      <a:pt x="1" y="22"/>
                      <a:pt x="0" y="18"/>
                      <a:pt x="0" y="13"/>
                    </a:cubicBezTo>
                    <a:cubicBezTo>
                      <a:pt x="0" y="8"/>
                      <a:pt x="1" y="5"/>
                      <a:pt x="2" y="3"/>
                    </a:cubicBezTo>
                    <a:cubicBezTo>
                      <a:pt x="4" y="1"/>
                      <a:pt x="7" y="0"/>
                      <a:pt x="10" y="0"/>
                    </a:cubicBezTo>
                    <a:cubicBezTo>
                      <a:pt x="13" y="0"/>
                      <a:pt x="15" y="1"/>
                      <a:pt x="17" y="3"/>
                    </a:cubicBezTo>
                    <a:cubicBezTo>
                      <a:pt x="19" y="5"/>
                      <a:pt x="20" y="8"/>
                      <a:pt x="20" y="13"/>
                    </a:cubicBezTo>
                    <a:close/>
                    <a:moveTo>
                      <a:pt x="15" y="13"/>
                    </a:moveTo>
                    <a:cubicBezTo>
                      <a:pt x="15" y="9"/>
                      <a:pt x="15" y="6"/>
                      <a:pt x="14" y="5"/>
                    </a:cubicBezTo>
                    <a:cubicBezTo>
                      <a:pt x="13" y="3"/>
                      <a:pt x="11" y="3"/>
                      <a:pt x="10" y="3"/>
                    </a:cubicBezTo>
                    <a:cubicBezTo>
                      <a:pt x="8" y="3"/>
                      <a:pt x="7" y="3"/>
                      <a:pt x="6" y="5"/>
                    </a:cubicBezTo>
                    <a:cubicBezTo>
                      <a:pt x="5" y="6"/>
                      <a:pt x="4" y="9"/>
                      <a:pt x="4" y="13"/>
                    </a:cubicBezTo>
                    <a:cubicBezTo>
                      <a:pt x="4" y="18"/>
                      <a:pt x="5" y="21"/>
                      <a:pt x="6" y="22"/>
                    </a:cubicBezTo>
                    <a:cubicBezTo>
                      <a:pt x="7" y="24"/>
                      <a:pt x="8" y="24"/>
                      <a:pt x="10" y="24"/>
                    </a:cubicBezTo>
                    <a:cubicBezTo>
                      <a:pt x="11" y="24"/>
                      <a:pt x="13" y="24"/>
                      <a:pt x="14" y="22"/>
                    </a:cubicBezTo>
                    <a:cubicBezTo>
                      <a:pt x="15" y="21"/>
                      <a:pt x="15" y="18"/>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5" name="išḷîďê"/>
              <p:cNvSpPr/>
              <p:nvPr/>
            </p:nvSpPr>
            <p:spPr bwMode="auto">
              <a:xfrm>
                <a:off x="6251575" y="3683001"/>
                <a:ext cx="58738" cy="88900"/>
              </a:xfrm>
              <a:custGeom>
                <a:avLst/>
                <a:gdLst>
                  <a:gd name="T0" fmla="*/ 37 w 37"/>
                  <a:gd name="T1" fmla="*/ 56 h 56"/>
                  <a:gd name="T2" fmla="*/ 29 w 37"/>
                  <a:gd name="T3" fmla="*/ 56 h 56"/>
                  <a:gd name="T4" fmla="*/ 8 w 37"/>
                  <a:gd name="T5" fmla="*/ 14 h 56"/>
                  <a:gd name="T6" fmla="*/ 8 w 37"/>
                  <a:gd name="T7" fmla="*/ 14 h 56"/>
                  <a:gd name="T8" fmla="*/ 8 w 37"/>
                  <a:gd name="T9" fmla="*/ 56 h 56"/>
                  <a:gd name="T10" fmla="*/ 0 w 37"/>
                  <a:gd name="T11" fmla="*/ 56 h 56"/>
                  <a:gd name="T12" fmla="*/ 0 w 37"/>
                  <a:gd name="T13" fmla="*/ 0 h 56"/>
                  <a:gd name="T14" fmla="*/ 8 w 37"/>
                  <a:gd name="T15" fmla="*/ 0 h 56"/>
                  <a:gd name="T16" fmla="*/ 29 w 37"/>
                  <a:gd name="T17" fmla="*/ 42 h 56"/>
                  <a:gd name="T18" fmla="*/ 29 w 37"/>
                  <a:gd name="T19" fmla="*/ 42 h 56"/>
                  <a:gd name="T20" fmla="*/ 29 w 37"/>
                  <a:gd name="T21" fmla="*/ 0 h 56"/>
                  <a:gd name="T22" fmla="*/ 37 w 37"/>
                  <a:gd name="T23" fmla="*/ 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29" y="56"/>
                    </a:lnTo>
                    <a:lnTo>
                      <a:pt x="8" y="14"/>
                    </a:lnTo>
                    <a:lnTo>
                      <a:pt x="8" y="14"/>
                    </a:lnTo>
                    <a:lnTo>
                      <a:pt x="8" y="56"/>
                    </a:lnTo>
                    <a:lnTo>
                      <a:pt x="0" y="56"/>
                    </a:lnTo>
                    <a:lnTo>
                      <a:pt x="0" y="0"/>
                    </a:lnTo>
                    <a:lnTo>
                      <a:pt x="8" y="0"/>
                    </a:lnTo>
                    <a:lnTo>
                      <a:pt x="29" y="42"/>
                    </a:lnTo>
                    <a:lnTo>
                      <a:pt x="29" y="42"/>
                    </a:lnTo>
                    <a:lnTo>
                      <a:pt x="29" y="0"/>
                    </a:lnTo>
                    <a:lnTo>
                      <a:pt x="37" y="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6" name="íŝḻîḑê"/>
              <p:cNvSpPr/>
              <p:nvPr/>
            </p:nvSpPr>
            <p:spPr bwMode="auto">
              <a:xfrm>
                <a:off x="6340475" y="3683001"/>
                <a:ext cx="63500" cy="92075"/>
              </a:xfrm>
              <a:custGeom>
                <a:avLst/>
                <a:gdLst>
                  <a:gd name="T0" fmla="*/ 19 w 19"/>
                  <a:gd name="T1" fmla="*/ 28 h 28"/>
                  <a:gd name="T2" fmla="*/ 16 w 19"/>
                  <a:gd name="T3" fmla="*/ 28 h 28"/>
                  <a:gd name="T4" fmla="*/ 15 w 19"/>
                  <a:gd name="T5" fmla="*/ 25 h 28"/>
                  <a:gd name="T6" fmla="*/ 13 w 19"/>
                  <a:gd name="T7" fmla="*/ 27 h 28"/>
                  <a:gd name="T8" fmla="*/ 10 w 19"/>
                  <a:gd name="T9" fmla="*/ 28 h 28"/>
                  <a:gd name="T10" fmla="*/ 3 w 19"/>
                  <a:gd name="T11" fmla="*/ 24 h 28"/>
                  <a:gd name="T12" fmla="*/ 0 w 19"/>
                  <a:gd name="T13" fmla="*/ 14 h 28"/>
                  <a:gd name="T14" fmla="*/ 3 w 19"/>
                  <a:gd name="T15" fmla="*/ 3 h 28"/>
                  <a:gd name="T16" fmla="*/ 10 w 19"/>
                  <a:gd name="T17" fmla="*/ 0 h 28"/>
                  <a:gd name="T18" fmla="*/ 16 w 19"/>
                  <a:gd name="T19" fmla="*/ 2 h 28"/>
                  <a:gd name="T20" fmla="*/ 19 w 19"/>
                  <a:gd name="T21" fmla="*/ 9 h 28"/>
                  <a:gd name="T22" fmla="*/ 15 w 19"/>
                  <a:gd name="T23" fmla="*/ 9 h 28"/>
                  <a:gd name="T24" fmla="*/ 13 w 19"/>
                  <a:gd name="T25" fmla="*/ 4 h 28"/>
                  <a:gd name="T26" fmla="*/ 10 w 19"/>
                  <a:gd name="T27" fmla="*/ 3 h 28"/>
                  <a:gd name="T28" fmla="*/ 6 w 19"/>
                  <a:gd name="T29" fmla="*/ 5 h 28"/>
                  <a:gd name="T30" fmla="*/ 4 w 19"/>
                  <a:gd name="T31" fmla="*/ 14 h 28"/>
                  <a:gd name="T32" fmla="*/ 6 w 19"/>
                  <a:gd name="T33" fmla="*/ 22 h 28"/>
                  <a:gd name="T34" fmla="*/ 10 w 19"/>
                  <a:gd name="T35" fmla="*/ 24 h 28"/>
                  <a:gd name="T36" fmla="*/ 14 w 19"/>
                  <a:gd name="T37" fmla="*/ 23 h 28"/>
                  <a:gd name="T38" fmla="*/ 15 w 19"/>
                  <a:gd name="T39" fmla="*/ 18 h 28"/>
                  <a:gd name="T40" fmla="*/ 15 w 19"/>
                  <a:gd name="T41" fmla="*/ 17 h 28"/>
                  <a:gd name="T42" fmla="*/ 10 w 19"/>
                  <a:gd name="T43" fmla="*/ 17 h 28"/>
                  <a:gd name="T44" fmla="*/ 10 w 19"/>
                  <a:gd name="T45" fmla="*/ 13 h 28"/>
                  <a:gd name="T46" fmla="*/ 19 w 19"/>
                  <a:gd name="T47" fmla="*/ 13 h 28"/>
                  <a:gd name="T48" fmla="*/ 19 w 19"/>
                  <a:gd name="T4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8">
                    <a:moveTo>
                      <a:pt x="19" y="28"/>
                    </a:moveTo>
                    <a:cubicBezTo>
                      <a:pt x="16" y="28"/>
                      <a:pt x="16" y="28"/>
                      <a:pt x="16" y="28"/>
                    </a:cubicBezTo>
                    <a:cubicBezTo>
                      <a:pt x="15" y="25"/>
                      <a:pt x="15" y="25"/>
                      <a:pt x="15" y="25"/>
                    </a:cubicBezTo>
                    <a:cubicBezTo>
                      <a:pt x="15" y="26"/>
                      <a:pt x="14" y="26"/>
                      <a:pt x="13" y="27"/>
                    </a:cubicBezTo>
                    <a:cubicBezTo>
                      <a:pt x="12" y="27"/>
                      <a:pt x="11" y="28"/>
                      <a:pt x="10" y="28"/>
                    </a:cubicBezTo>
                    <a:cubicBezTo>
                      <a:pt x="7" y="28"/>
                      <a:pt x="5" y="26"/>
                      <a:pt x="3" y="24"/>
                    </a:cubicBezTo>
                    <a:cubicBezTo>
                      <a:pt x="1" y="22"/>
                      <a:pt x="0" y="19"/>
                      <a:pt x="0" y="14"/>
                    </a:cubicBezTo>
                    <a:cubicBezTo>
                      <a:pt x="0" y="9"/>
                      <a:pt x="1" y="6"/>
                      <a:pt x="3" y="3"/>
                    </a:cubicBezTo>
                    <a:cubicBezTo>
                      <a:pt x="4" y="1"/>
                      <a:pt x="7" y="0"/>
                      <a:pt x="10" y="0"/>
                    </a:cubicBezTo>
                    <a:cubicBezTo>
                      <a:pt x="13" y="0"/>
                      <a:pt x="15" y="1"/>
                      <a:pt x="16" y="2"/>
                    </a:cubicBezTo>
                    <a:cubicBezTo>
                      <a:pt x="18" y="4"/>
                      <a:pt x="19" y="6"/>
                      <a:pt x="19" y="9"/>
                    </a:cubicBezTo>
                    <a:cubicBezTo>
                      <a:pt x="15" y="9"/>
                      <a:pt x="15" y="9"/>
                      <a:pt x="15" y="9"/>
                    </a:cubicBezTo>
                    <a:cubicBezTo>
                      <a:pt x="15" y="7"/>
                      <a:pt x="14" y="5"/>
                      <a:pt x="13" y="4"/>
                    </a:cubicBezTo>
                    <a:cubicBezTo>
                      <a:pt x="13" y="3"/>
                      <a:pt x="11" y="3"/>
                      <a:pt x="10" y="3"/>
                    </a:cubicBezTo>
                    <a:cubicBezTo>
                      <a:pt x="8" y="3"/>
                      <a:pt x="7" y="4"/>
                      <a:pt x="6" y="5"/>
                    </a:cubicBezTo>
                    <a:cubicBezTo>
                      <a:pt x="5" y="7"/>
                      <a:pt x="4" y="10"/>
                      <a:pt x="4" y="14"/>
                    </a:cubicBezTo>
                    <a:cubicBezTo>
                      <a:pt x="4" y="18"/>
                      <a:pt x="5" y="21"/>
                      <a:pt x="6" y="22"/>
                    </a:cubicBezTo>
                    <a:cubicBezTo>
                      <a:pt x="7" y="24"/>
                      <a:pt x="9" y="24"/>
                      <a:pt x="10" y="24"/>
                    </a:cubicBezTo>
                    <a:cubicBezTo>
                      <a:pt x="12" y="24"/>
                      <a:pt x="13" y="24"/>
                      <a:pt x="14" y="23"/>
                    </a:cubicBezTo>
                    <a:cubicBezTo>
                      <a:pt x="15" y="22"/>
                      <a:pt x="15" y="20"/>
                      <a:pt x="15" y="18"/>
                    </a:cubicBezTo>
                    <a:cubicBezTo>
                      <a:pt x="15" y="17"/>
                      <a:pt x="15" y="17"/>
                      <a:pt x="15" y="17"/>
                    </a:cubicBezTo>
                    <a:cubicBezTo>
                      <a:pt x="10" y="17"/>
                      <a:pt x="10" y="17"/>
                      <a:pt x="10" y="17"/>
                    </a:cubicBezTo>
                    <a:cubicBezTo>
                      <a:pt x="10" y="13"/>
                      <a:pt x="10" y="13"/>
                      <a:pt x="10" y="13"/>
                    </a:cubicBezTo>
                    <a:cubicBezTo>
                      <a:pt x="19" y="13"/>
                      <a:pt x="19" y="13"/>
                      <a:pt x="19" y="13"/>
                    </a:cubicBezTo>
                    <a:lnTo>
                      <a:pt x="19"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7" name="ïs1îḓê"/>
              <p:cNvSpPr/>
              <p:nvPr/>
            </p:nvSpPr>
            <p:spPr bwMode="auto">
              <a:xfrm>
                <a:off x="6492875" y="3683001"/>
                <a:ext cx="58738" cy="92075"/>
              </a:xfrm>
              <a:custGeom>
                <a:avLst/>
                <a:gdLst>
                  <a:gd name="T0" fmla="*/ 18 w 18"/>
                  <a:gd name="T1" fmla="*/ 19 h 28"/>
                  <a:gd name="T2" fmla="*/ 16 w 18"/>
                  <a:gd name="T3" fmla="*/ 25 h 28"/>
                  <a:gd name="T4" fmla="*/ 9 w 18"/>
                  <a:gd name="T5" fmla="*/ 28 h 28"/>
                  <a:gd name="T6" fmla="*/ 2 w 18"/>
                  <a:gd name="T7" fmla="*/ 25 h 28"/>
                  <a:gd name="T8" fmla="*/ 0 w 18"/>
                  <a:gd name="T9" fmla="*/ 19 h 28"/>
                  <a:gd name="T10" fmla="*/ 0 w 18"/>
                  <a:gd name="T11" fmla="*/ 0 h 28"/>
                  <a:gd name="T12" fmla="*/ 4 w 18"/>
                  <a:gd name="T13" fmla="*/ 0 h 28"/>
                  <a:gd name="T14" fmla="*/ 4 w 18"/>
                  <a:gd name="T15" fmla="*/ 19 h 28"/>
                  <a:gd name="T16" fmla="*/ 5 w 18"/>
                  <a:gd name="T17" fmla="*/ 23 h 28"/>
                  <a:gd name="T18" fmla="*/ 9 w 18"/>
                  <a:gd name="T19" fmla="*/ 24 h 28"/>
                  <a:gd name="T20" fmla="*/ 13 w 18"/>
                  <a:gd name="T21" fmla="*/ 23 h 28"/>
                  <a:gd name="T22" fmla="*/ 14 w 18"/>
                  <a:gd name="T23" fmla="*/ 19 h 28"/>
                  <a:gd name="T24" fmla="*/ 14 w 18"/>
                  <a:gd name="T25" fmla="*/ 0 h 28"/>
                  <a:gd name="T26" fmla="*/ 18 w 18"/>
                  <a:gd name="T27" fmla="*/ 0 h 28"/>
                  <a:gd name="T28" fmla="*/ 18 w 18"/>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8" y="19"/>
                    </a:moveTo>
                    <a:cubicBezTo>
                      <a:pt x="18" y="22"/>
                      <a:pt x="18" y="24"/>
                      <a:pt x="16" y="25"/>
                    </a:cubicBezTo>
                    <a:cubicBezTo>
                      <a:pt x="15" y="27"/>
                      <a:pt x="12" y="28"/>
                      <a:pt x="9" y="28"/>
                    </a:cubicBezTo>
                    <a:cubicBezTo>
                      <a:pt x="6" y="28"/>
                      <a:pt x="4" y="27"/>
                      <a:pt x="2" y="25"/>
                    </a:cubicBezTo>
                    <a:cubicBezTo>
                      <a:pt x="1" y="24"/>
                      <a:pt x="0" y="22"/>
                      <a:pt x="0" y="19"/>
                    </a:cubicBezTo>
                    <a:cubicBezTo>
                      <a:pt x="0" y="0"/>
                      <a:pt x="0" y="0"/>
                      <a:pt x="0" y="0"/>
                    </a:cubicBezTo>
                    <a:cubicBezTo>
                      <a:pt x="4" y="0"/>
                      <a:pt x="4" y="0"/>
                      <a:pt x="4" y="0"/>
                    </a:cubicBezTo>
                    <a:cubicBezTo>
                      <a:pt x="4" y="19"/>
                      <a:pt x="4" y="19"/>
                      <a:pt x="4" y="19"/>
                    </a:cubicBezTo>
                    <a:cubicBezTo>
                      <a:pt x="4" y="21"/>
                      <a:pt x="5" y="22"/>
                      <a:pt x="5" y="23"/>
                    </a:cubicBezTo>
                    <a:cubicBezTo>
                      <a:pt x="6" y="24"/>
                      <a:pt x="8" y="24"/>
                      <a:pt x="9" y="24"/>
                    </a:cubicBezTo>
                    <a:cubicBezTo>
                      <a:pt x="11" y="24"/>
                      <a:pt x="12" y="24"/>
                      <a:pt x="13" y="23"/>
                    </a:cubicBezTo>
                    <a:cubicBezTo>
                      <a:pt x="14" y="22"/>
                      <a:pt x="14" y="21"/>
                      <a:pt x="14" y="19"/>
                    </a:cubicBezTo>
                    <a:cubicBezTo>
                      <a:pt x="14" y="0"/>
                      <a:pt x="14" y="0"/>
                      <a:pt x="14" y="0"/>
                    </a:cubicBezTo>
                    <a:cubicBezTo>
                      <a:pt x="18" y="0"/>
                      <a:pt x="18" y="0"/>
                      <a:pt x="18" y="0"/>
                    </a:cubicBezTo>
                    <a:lnTo>
                      <a:pt x="1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29" name="îṩḷídè"/>
              <p:cNvSpPr/>
              <p:nvPr/>
            </p:nvSpPr>
            <p:spPr bwMode="auto">
              <a:xfrm>
                <a:off x="6697663"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0" name="ïśľiďé"/>
              <p:cNvSpPr/>
              <p:nvPr/>
            </p:nvSpPr>
            <p:spPr bwMode="auto">
              <a:xfrm>
                <a:off x="6759575" y="3683001"/>
                <a:ext cx="69850" cy="92075"/>
              </a:xfrm>
              <a:custGeom>
                <a:avLst/>
                <a:gdLst>
                  <a:gd name="T0" fmla="*/ 44 w 44"/>
                  <a:gd name="T1" fmla="*/ 0 h 58"/>
                  <a:gd name="T2" fmla="*/ 25 w 44"/>
                  <a:gd name="T3" fmla="*/ 58 h 58"/>
                  <a:gd name="T4" fmla="*/ 19 w 44"/>
                  <a:gd name="T5" fmla="*/ 58 h 58"/>
                  <a:gd name="T6" fmla="*/ 0 w 44"/>
                  <a:gd name="T7" fmla="*/ 0 h 58"/>
                  <a:gd name="T8" fmla="*/ 9 w 44"/>
                  <a:gd name="T9" fmla="*/ 0 h 58"/>
                  <a:gd name="T10" fmla="*/ 21 w 44"/>
                  <a:gd name="T11" fmla="*/ 44 h 58"/>
                  <a:gd name="T12" fmla="*/ 21 w 44"/>
                  <a:gd name="T13" fmla="*/ 44 h 58"/>
                  <a:gd name="T14" fmla="*/ 36 w 44"/>
                  <a:gd name="T15" fmla="*/ 0 h 58"/>
                  <a:gd name="T16" fmla="*/ 44 w 44"/>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8">
                    <a:moveTo>
                      <a:pt x="44" y="0"/>
                    </a:moveTo>
                    <a:lnTo>
                      <a:pt x="25" y="58"/>
                    </a:lnTo>
                    <a:lnTo>
                      <a:pt x="19" y="58"/>
                    </a:lnTo>
                    <a:lnTo>
                      <a:pt x="0" y="0"/>
                    </a:lnTo>
                    <a:lnTo>
                      <a:pt x="9" y="0"/>
                    </a:lnTo>
                    <a:lnTo>
                      <a:pt x="21" y="44"/>
                    </a:lnTo>
                    <a:lnTo>
                      <a:pt x="21" y="44"/>
                    </a:lnTo>
                    <a:lnTo>
                      <a:pt x="36"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1" name="í$ḻíďe"/>
              <p:cNvSpPr/>
              <p:nvPr/>
            </p:nvSpPr>
            <p:spPr bwMode="auto">
              <a:xfrm>
                <a:off x="6856413" y="3683001"/>
                <a:ext cx="58738" cy="88900"/>
              </a:xfrm>
              <a:custGeom>
                <a:avLst/>
                <a:gdLst>
                  <a:gd name="T0" fmla="*/ 37 w 37"/>
                  <a:gd name="T1" fmla="*/ 56 h 56"/>
                  <a:gd name="T2" fmla="*/ 0 w 37"/>
                  <a:gd name="T3" fmla="*/ 56 h 56"/>
                  <a:gd name="T4" fmla="*/ 0 w 37"/>
                  <a:gd name="T5" fmla="*/ 0 h 56"/>
                  <a:gd name="T6" fmla="*/ 35 w 37"/>
                  <a:gd name="T7" fmla="*/ 0 h 56"/>
                  <a:gd name="T8" fmla="*/ 35 w 37"/>
                  <a:gd name="T9" fmla="*/ 6 h 56"/>
                  <a:gd name="T10" fmla="*/ 8 w 37"/>
                  <a:gd name="T11" fmla="*/ 6 h 56"/>
                  <a:gd name="T12" fmla="*/ 8 w 37"/>
                  <a:gd name="T13" fmla="*/ 23 h 56"/>
                  <a:gd name="T14" fmla="*/ 33 w 37"/>
                  <a:gd name="T15" fmla="*/ 23 h 56"/>
                  <a:gd name="T16" fmla="*/ 33 w 37"/>
                  <a:gd name="T17" fmla="*/ 29 h 56"/>
                  <a:gd name="T18" fmla="*/ 8 w 37"/>
                  <a:gd name="T19" fmla="*/ 29 h 56"/>
                  <a:gd name="T20" fmla="*/ 8 w 37"/>
                  <a:gd name="T21" fmla="*/ 50 h 56"/>
                  <a:gd name="T22" fmla="*/ 37 w 37"/>
                  <a:gd name="T23" fmla="*/ 50 h 56"/>
                  <a:gd name="T24" fmla="*/ 37 w 37"/>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6">
                    <a:moveTo>
                      <a:pt x="37" y="56"/>
                    </a:moveTo>
                    <a:lnTo>
                      <a:pt x="0" y="56"/>
                    </a:lnTo>
                    <a:lnTo>
                      <a:pt x="0" y="0"/>
                    </a:lnTo>
                    <a:lnTo>
                      <a:pt x="35" y="0"/>
                    </a:lnTo>
                    <a:lnTo>
                      <a:pt x="35" y="6"/>
                    </a:lnTo>
                    <a:lnTo>
                      <a:pt x="8" y="6"/>
                    </a:lnTo>
                    <a:lnTo>
                      <a:pt x="8" y="23"/>
                    </a:lnTo>
                    <a:lnTo>
                      <a:pt x="33" y="23"/>
                    </a:lnTo>
                    <a:lnTo>
                      <a:pt x="33" y="29"/>
                    </a:lnTo>
                    <a:lnTo>
                      <a:pt x="8" y="29"/>
                    </a:lnTo>
                    <a:lnTo>
                      <a:pt x="8" y="50"/>
                    </a:lnTo>
                    <a:lnTo>
                      <a:pt x="37" y="50"/>
                    </a:lnTo>
                    <a:lnTo>
                      <a:pt x="37"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2" name="ïs1ídê"/>
              <p:cNvSpPr/>
              <p:nvPr/>
            </p:nvSpPr>
            <p:spPr bwMode="auto">
              <a:xfrm>
                <a:off x="6945313" y="3683001"/>
                <a:ext cx="63500" cy="88900"/>
              </a:xfrm>
              <a:custGeom>
                <a:avLst/>
                <a:gdLst>
                  <a:gd name="T0" fmla="*/ 19 w 19"/>
                  <a:gd name="T1" fmla="*/ 27 h 27"/>
                  <a:gd name="T2" fmla="*/ 15 w 19"/>
                  <a:gd name="T3" fmla="*/ 27 h 27"/>
                  <a:gd name="T4" fmla="*/ 9 w 19"/>
                  <a:gd name="T5" fmla="*/ 15 h 27"/>
                  <a:gd name="T6" fmla="*/ 4 w 19"/>
                  <a:gd name="T7" fmla="*/ 15 h 27"/>
                  <a:gd name="T8" fmla="*/ 4 w 19"/>
                  <a:gd name="T9" fmla="*/ 27 h 27"/>
                  <a:gd name="T10" fmla="*/ 0 w 19"/>
                  <a:gd name="T11" fmla="*/ 27 h 27"/>
                  <a:gd name="T12" fmla="*/ 0 w 19"/>
                  <a:gd name="T13" fmla="*/ 0 h 27"/>
                  <a:gd name="T14" fmla="*/ 9 w 19"/>
                  <a:gd name="T15" fmla="*/ 0 h 27"/>
                  <a:gd name="T16" fmla="*/ 16 w 19"/>
                  <a:gd name="T17" fmla="*/ 2 h 27"/>
                  <a:gd name="T18" fmla="*/ 19 w 19"/>
                  <a:gd name="T19" fmla="*/ 8 h 27"/>
                  <a:gd name="T20" fmla="*/ 17 w 19"/>
                  <a:gd name="T21" fmla="*/ 13 h 27"/>
                  <a:gd name="T22" fmla="*/ 13 w 19"/>
                  <a:gd name="T23" fmla="*/ 15 h 27"/>
                  <a:gd name="T24" fmla="*/ 19 w 19"/>
                  <a:gd name="T25" fmla="*/ 27 h 27"/>
                  <a:gd name="T26" fmla="*/ 14 w 19"/>
                  <a:gd name="T27" fmla="*/ 8 h 27"/>
                  <a:gd name="T28" fmla="*/ 13 w 19"/>
                  <a:gd name="T29" fmla="*/ 4 h 27"/>
                  <a:gd name="T30" fmla="*/ 8 w 19"/>
                  <a:gd name="T31" fmla="*/ 3 h 27"/>
                  <a:gd name="T32" fmla="*/ 4 w 19"/>
                  <a:gd name="T33" fmla="*/ 3 h 27"/>
                  <a:gd name="T34" fmla="*/ 4 w 19"/>
                  <a:gd name="T35" fmla="*/ 12 h 27"/>
                  <a:gd name="T36" fmla="*/ 9 w 19"/>
                  <a:gd name="T37" fmla="*/ 12 h 27"/>
                  <a:gd name="T38" fmla="*/ 13 w 19"/>
                  <a:gd name="T39" fmla="*/ 11 h 27"/>
                  <a:gd name="T40" fmla="*/ 14 w 19"/>
                  <a:gd name="T41"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7">
                    <a:moveTo>
                      <a:pt x="19" y="27"/>
                    </a:moveTo>
                    <a:cubicBezTo>
                      <a:pt x="15" y="27"/>
                      <a:pt x="15" y="27"/>
                      <a:pt x="15" y="27"/>
                    </a:cubicBezTo>
                    <a:cubicBezTo>
                      <a:pt x="9" y="15"/>
                      <a:pt x="9" y="15"/>
                      <a:pt x="9" y="15"/>
                    </a:cubicBezTo>
                    <a:cubicBezTo>
                      <a:pt x="4" y="15"/>
                      <a:pt x="4" y="15"/>
                      <a:pt x="4" y="15"/>
                    </a:cubicBezTo>
                    <a:cubicBezTo>
                      <a:pt x="4" y="27"/>
                      <a:pt x="4" y="27"/>
                      <a:pt x="4" y="27"/>
                    </a:cubicBezTo>
                    <a:cubicBezTo>
                      <a:pt x="0" y="27"/>
                      <a:pt x="0" y="27"/>
                      <a:pt x="0" y="27"/>
                    </a:cubicBezTo>
                    <a:cubicBezTo>
                      <a:pt x="0" y="0"/>
                      <a:pt x="0" y="0"/>
                      <a:pt x="0" y="0"/>
                    </a:cubicBezTo>
                    <a:cubicBezTo>
                      <a:pt x="9" y="0"/>
                      <a:pt x="9" y="0"/>
                      <a:pt x="9" y="0"/>
                    </a:cubicBezTo>
                    <a:cubicBezTo>
                      <a:pt x="12" y="0"/>
                      <a:pt x="14" y="1"/>
                      <a:pt x="16" y="2"/>
                    </a:cubicBezTo>
                    <a:cubicBezTo>
                      <a:pt x="18" y="3"/>
                      <a:pt x="19" y="5"/>
                      <a:pt x="19" y="8"/>
                    </a:cubicBezTo>
                    <a:cubicBezTo>
                      <a:pt x="19" y="10"/>
                      <a:pt x="18" y="12"/>
                      <a:pt x="17" y="13"/>
                    </a:cubicBezTo>
                    <a:cubicBezTo>
                      <a:pt x="16" y="14"/>
                      <a:pt x="14" y="15"/>
                      <a:pt x="13" y="15"/>
                    </a:cubicBezTo>
                    <a:cubicBezTo>
                      <a:pt x="19" y="27"/>
                      <a:pt x="19" y="27"/>
                      <a:pt x="19" y="27"/>
                    </a:cubicBezTo>
                    <a:close/>
                    <a:moveTo>
                      <a:pt x="14" y="8"/>
                    </a:moveTo>
                    <a:cubicBezTo>
                      <a:pt x="14" y="6"/>
                      <a:pt x="14" y="5"/>
                      <a:pt x="13" y="4"/>
                    </a:cubicBezTo>
                    <a:cubicBezTo>
                      <a:pt x="12" y="3"/>
                      <a:pt x="10" y="3"/>
                      <a:pt x="8" y="3"/>
                    </a:cubicBezTo>
                    <a:cubicBezTo>
                      <a:pt x="4" y="3"/>
                      <a:pt x="4" y="3"/>
                      <a:pt x="4" y="3"/>
                    </a:cubicBezTo>
                    <a:cubicBezTo>
                      <a:pt x="4" y="12"/>
                      <a:pt x="4" y="12"/>
                      <a:pt x="4" y="12"/>
                    </a:cubicBezTo>
                    <a:cubicBezTo>
                      <a:pt x="9" y="12"/>
                      <a:pt x="9" y="12"/>
                      <a:pt x="9" y="12"/>
                    </a:cubicBezTo>
                    <a:cubicBezTo>
                      <a:pt x="11" y="12"/>
                      <a:pt x="12" y="12"/>
                      <a:pt x="13" y="11"/>
                    </a:cubicBezTo>
                    <a:cubicBezTo>
                      <a:pt x="14" y="11"/>
                      <a:pt x="14" y="9"/>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3" name="í$ļíḋê"/>
              <p:cNvSpPr/>
              <p:nvPr/>
            </p:nvSpPr>
            <p:spPr bwMode="auto">
              <a:xfrm>
                <a:off x="7034213" y="3683001"/>
                <a:ext cx="63500" cy="92075"/>
              </a:xfrm>
              <a:custGeom>
                <a:avLst/>
                <a:gdLst>
                  <a:gd name="T0" fmla="*/ 19 w 19"/>
                  <a:gd name="T1" fmla="*/ 20 h 28"/>
                  <a:gd name="T2" fmla="*/ 17 w 19"/>
                  <a:gd name="T3" fmla="*/ 25 h 28"/>
                  <a:gd name="T4" fmla="*/ 10 w 19"/>
                  <a:gd name="T5" fmla="*/ 28 h 28"/>
                  <a:gd name="T6" fmla="*/ 3 w 19"/>
                  <a:gd name="T7" fmla="*/ 25 h 28"/>
                  <a:gd name="T8" fmla="*/ 0 w 19"/>
                  <a:gd name="T9" fmla="*/ 20 h 28"/>
                  <a:gd name="T10" fmla="*/ 0 w 19"/>
                  <a:gd name="T11" fmla="*/ 19 h 28"/>
                  <a:gd name="T12" fmla="*/ 4 w 19"/>
                  <a:gd name="T13" fmla="*/ 19 h 28"/>
                  <a:gd name="T14" fmla="*/ 4 w 19"/>
                  <a:gd name="T15" fmla="*/ 20 h 28"/>
                  <a:gd name="T16" fmla="*/ 6 w 19"/>
                  <a:gd name="T17" fmla="*/ 23 h 28"/>
                  <a:gd name="T18" fmla="*/ 10 w 19"/>
                  <a:gd name="T19" fmla="*/ 24 h 28"/>
                  <a:gd name="T20" fmla="*/ 14 w 19"/>
                  <a:gd name="T21" fmla="*/ 23 h 28"/>
                  <a:gd name="T22" fmla="*/ 15 w 19"/>
                  <a:gd name="T23" fmla="*/ 20 h 28"/>
                  <a:gd name="T24" fmla="*/ 13 w 19"/>
                  <a:gd name="T25" fmla="*/ 17 h 28"/>
                  <a:gd name="T26" fmla="*/ 9 w 19"/>
                  <a:gd name="T27" fmla="*/ 14 h 28"/>
                  <a:gd name="T28" fmla="*/ 3 w 19"/>
                  <a:gd name="T29" fmla="*/ 11 h 28"/>
                  <a:gd name="T30" fmla="*/ 1 w 19"/>
                  <a:gd name="T31" fmla="*/ 7 h 28"/>
                  <a:gd name="T32" fmla="*/ 3 w 19"/>
                  <a:gd name="T33" fmla="*/ 2 h 28"/>
                  <a:gd name="T34" fmla="*/ 10 w 19"/>
                  <a:gd name="T35" fmla="*/ 0 h 28"/>
                  <a:gd name="T36" fmla="*/ 16 w 19"/>
                  <a:gd name="T37" fmla="*/ 2 h 28"/>
                  <a:gd name="T38" fmla="*/ 18 w 19"/>
                  <a:gd name="T39" fmla="*/ 7 h 28"/>
                  <a:gd name="T40" fmla="*/ 14 w 19"/>
                  <a:gd name="T41" fmla="*/ 7 h 28"/>
                  <a:gd name="T42" fmla="*/ 13 w 19"/>
                  <a:gd name="T43" fmla="*/ 4 h 28"/>
                  <a:gd name="T44" fmla="*/ 10 w 19"/>
                  <a:gd name="T45" fmla="*/ 3 h 28"/>
                  <a:gd name="T46" fmla="*/ 6 w 19"/>
                  <a:gd name="T47" fmla="*/ 4 h 28"/>
                  <a:gd name="T48" fmla="*/ 5 w 19"/>
                  <a:gd name="T49" fmla="*/ 7 h 28"/>
                  <a:gd name="T50" fmla="*/ 6 w 19"/>
                  <a:gd name="T51" fmla="*/ 9 h 28"/>
                  <a:gd name="T52" fmla="*/ 11 w 19"/>
                  <a:gd name="T53" fmla="*/ 12 h 28"/>
                  <a:gd name="T54" fmla="*/ 17 w 19"/>
                  <a:gd name="T55" fmla="*/ 15 h 28"/>
                  <a:gd name="T56" fmla="*/ 19 w 19"/>
                  <a:gd name="T5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8">
                    <a:moveTo>
                      <a:pt x="19" y="20"/>
                    </a:moveTo>
                    <a:cubicBezTo>
                      <a:pt x="19" y="22"/>
                      <a:pt x="18" y="24"/>
                      <a:pt x="17" y="25"/>
                    </a:cubicBezTo>
                    <a:cubicBezTo>
                      <a:pt x="15" y="27"/>
                      <a:pt x="13" y="28"/>
                      <a:pt x="10" y="28"/>
                    </a:cubicBezTo>
                    <a:cubicBezTo>
                      <a:pt x="7" y="28"/>
                      <a:pt x="4" y="27"/>
                      <a:pt x="3" y="25"/>
                    </a:cubicBezTo>
                    <a:cubicBezTo>
                      <a:pt x="1" y="24"/>
                      <a:pt x="0" y="22"/>
                      <a:pt x="0" y="20"/>
                    </a:cubicBezTo>
                    <a:cubicBezTo>
                      <a:pt x="0" y="19"/>
                      <a:pt x="0" y="19"/>
                      <a:pt x="0" y="19"/>
                    </a:cubicBezTo>
                    <a:cubicBezTo>
                      <a:pt x="4" y="19"/>
                      <a:pt x="4" y="19"/>
                      <a:pt x="4" y="19"/>
                    </a:cubicBezTo>
                    <a:cubicBezTo>
                      <a:pt x="4" y="20"/>
                      <a:pt x="4" y="20"/>
                      <a:pt x="4" y="20"/>
                    </a:cubicBezTo>
                    <a:cubicBezTo>
                      <a:pt x="4" y="21"/>
                      <a:pt x="5" y="22"/>
                      <a:pt x="6" y="23"/>
                    </a:cubicBezTo>
                    <a:cubicBezTo>
                      <a:pt x="7" y="24"/>
                      <a:pt x="8" y="24"/>
                      <a:pt x="10" y="24"/>
                    </a:cubicBezTo>
                    <a:cubicBezTo>
                      <a:pt x="11" y="24"/>
                      <a:pt x="13" y="24"/>
                      <a:pt x="14" y="23"/>
                    </a:cubicBezTo>
                    <a:cubicBezTo>
                      <a:pt x="15" y="22"/>
                      <a:pt x="15" y="21"/>
                      <a:pt x="15" y="20"/>
                    </a:cubicBezTo>
                    <a:cubicBezTo>
                      <a:pt x="15" y="19"/>
                      <a:pt x="15" y="18"/>
                      <a:pt x="13" y="17"/>
                    </a:cubicBezTo>
                    <a:cubicBezTo>
                      <a:pt x="12" y="16"/>
                      <a:pt x="11" y="15"/>
                      <a:pt x="9" y="14"/>
                    </a:cubicBezTo>
                    <a:cubicBezTo>
                      <a:pt x="6" y="13"/>
                      <a:pt x="4" y="12"/>
                      <a:pt x="3" y="11"/>
                    </a:cubicBezTo>
                    <a:cubicBezTo>
                      <a:pt x="1" y="10"/>
                      <a:pt x="1" y="9"/>
                      <a:pt x="1" y="7"/>
                    </a:cubicBezTo>
                    <a:cubicBezTo>
                      <a:pt x="1" y="5"/>
                      <a:pt x="2" y="3"/>
                      <a:pt x="3" y="2"/>
                    </a:cubicBezTo>
                    <a:cubicBezTo>
                      <a:pt x="5" y="0"/>
                      <a:pt x="7" y="0"/>
                      <a:pt x="10" y="0"/>
                    </a:cubicBezTo>
                    <a:cubicBezTo>
                      <a:pt x="13" y="0"/>
                      <a:pt x="15" y="0"/>
                      <a:pt x="16" y="2"/>
                    </a:cubicBezTo>
                    <a:cubicBezTo>
                      <a:pt x="18" y="4"/>
                      <a:pt x="18" y="5"/>
                      <a:pt x="18" y="7"/>
                    </a:cubicBezTo>
                    <a:cubicBezTo>
                      <a:pt x="14" y="7"/>
                      <a:pt x="14" y="7"/>
                      <a:pt x="14" y="7"/>
                    </a:cubicBezTo>
                    <a:cubicBezTo>
                      <a:pt x="14" y="6"/>
                      <a:pt x="14" y="5"/>
                      <a:pt x="13" y="4"/>
                    </a:cubicBezTo>
                    <a:cubicBezTo>
                      <a:pt x="12" y="3"/>
                      <a:pt x="11" y="3"/>
                      <a:pt x="10" y="3"/>
                    </a:cubicBezTo>
                    <a:cubicBezTo>
                      <a:pt x="8" y="3"/>
                      <a:pt x="7" y="3"/>
                      <a:pt x="6" y="4"/>
                    </a:cubicBezTo>
                    <a:cubicBezTo>
                      <a:pt x="5" y="5"/>
                      <a:pt x="5" y="5"/>
                      <a:pt x="5" y="7"/>
                    </a:cubicBezTo>
                    <a:cubicBezTo>
                      <a:pt x="5" y="8"/>
                      <a:pt x="5" y="8"/>
                      <a:pt x="6" y="9"/>
                    </a:cubicBezTo>
                    <a:cubicBezTo>
                      <a:pt x="7" y="10"/>
                      <a:pt x="8" y="11"/>
                      <a:pt x="11" y="12"/>
                    </a:cubicBezTo>
                    <a:cubicBezTo>
                      <a:pt x="14" y="13"/>
                      <a:pt x="16" y="14"/>
                      <a:pt x="17" y="15"/>
                    </a:cubicBezTo>
                    <a:cubicBezTo>
                      <a:pt x="18" y="16"/>
                      <a:pt x="19" y="18"/>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4" name="îśľídè"/>
              <p:cNvSpPr/>
              <p:nvPr/>
            </p:nvSpPr>
            <p:spPr bwMode="auto">
              <a:xfrm>
                <a:off x="7150100" y="3683001"/>
                <a:ext cx="127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20000"/>
                  </a:lnSpc>
                </a:pPr>
                <a:endParaRPr>
                  <a:solidFill>
                    <a:schemeClr val="bg1"/>
                  </a:solidFill>
                </a:endParaRPr>
              </a:p>
            </p:txBody>
          </p:sp>
          <p:sp>
            <p:nvSpPr>
              <p:cNvPr id="36" name="işḷîḑe"/>
              <p:cNvSpPr/>
              <p:nvPr/>
            </p:nvSpPr>
            <p:spPr bwMode="auto">
              <a:xfrm>
                <a:off x="7216775" y="3683001"/>
                <a:ext cx="61913" cy="88900"/>
              </a:xfrm>
              <a:custGeom>
                <a:avLst/>
                <a:gdLst>
                  <a:gd name="T0" fmla="*/ 39 w 39"/>
                  <a:gd name="T1" fmla="*/ 6 h 56"/>
                  <a:gd name="T2" fmla="*/ 25 w 39"/>
                  <a:gd name="T3" fmla="*/ 6 h 56"/>
                  <a:gd name="T4" fmla="*/ 25 w 39"/>
                  <a:gd name="T5" fmla="*/ 56 h 56"/>
                  <a:gd name="T6" fmla="*/ 14 w 39"/>
                  <a:gd name="T7" fmla="*/ 56 h 56"/>
                  <a:gd name="T8" fmla="*/ 14 w 39"/>
                  <a:gd name="T9" fmla="*/ 6 h 56"/>
                  <a:gd name="T10" fmla="*/ 0 w 39"/>
                  <a:gd name="T11" fmla="*/ 6 h 56"/>
                  <a:gd name="T12" fmla="*/ 0 w 39"/>
                  <a:gd name="T13" fmla="*/ 0 h 56"/>
                  <a:gd name="T14" fmla="*/ 39 w 39"/>
                  <a:gd name="T15" fmla="*/ 0 h 56"/>
                  <a:gd name="T16" fmla="*/ 39 w 3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6">
                    <a:moveTo>
                      <a:pt x="39" y="6"/>
                    </a:moveTo>
                    <a:lnTo>
                      <a:pt x="25" y="6"/>
                    </a:lnTo>
                    <a:lnTo>
                      <a:pt x="25" y="56"/>
                    </a:lnTo>
                    <a:lnTo>
                      <a:pt x="14" y="56"/>
                    </a:lnTo>
                    <a:lnTo>
                      <a:pt x="14" y="6"/>
                    </a:lnTo>
                    <a:lnTo>
                      <a:pt x="0" y="6"/>
                    </a:lnTo>
                    <a:lnTo>
                      <a:pt x="0" y="0"/>
                    </a:lnTo>
                    <a:lnTo>
                      <a:pt x="39" y="0"/>
                    </a:lnTo>
                    <a:lnTo>
                      <a:pt x="3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sp>
            <p:nvSpPr>
              <p:cNvPr id="37" name="íṧlîḍé"/>
              <p:cNvSpPr/>
              <p:nvPr/>
            </p:nvSpPr>
            <p:spPr bwMode="auto">
              <a:xfrm>
                <a:off x="7302500" y="3683001"/>
                <a:ext cx="69850" cy="88900"/>
              </a:xfrm>
              <a:custGeom>
                <a:avLst/>
                <a:gdLst>
                  <a:gd name="T0" fmla="*/ 44 w 44"/>
                  <a:gd name="T1" fmla="*/ 0 h 56"/>
                  <a:gd name="T2" fmla="*/ 27 w 44"/>
                  <a:gd name="T3" fmla="*/ 31 h 56"/>
                  <a:gd name="T4" fmla="*/ 27 w 44"/>
                  <a:gd name="T5" fmla="*/ 56 h 56"/>
                  <a:gd name="T6" fmla="*/ 19 w 44"/>
                  <a:gd name="T7" fmla="*/ 56 h 56"/>
                  <a:gd name="T8" fmla="*/ 19 w 44"/>
                  <a:gd name="T9" fmla="*/ 31 h 56"/>
                  <a:gd name="T10" fmla="*/ 0 w 44"/>
                  <a:gd name="T11" fmla="*/ 0 h 56"/>
                  <a:gd name="T12" fmla="*/ 10 w 44"/>
                  <a:gd name="T13" fmla="*/ 0 h 56"/>
                  <a:gd name="T14" fmla="*/ 23 w 44"/>
                  <a:gd name="T15" fmla="*/ 25 h 56"/>
                  <a:gd name="T16" fmla="*/ 23 w 44"/>
                  <a:gd name="T17" fmla="*/ 25 h 56"/>
                  <a:gd name="T18" fmla="*/ 35 w 44"/>
                  <a:gd name="T19" fmla="*/ 0 h 56"/>
                  <a:gd name="T20" fmla="*/ 44 w 4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6">
                    <a:moveTo>
                      <a:pt x="44" y="0"/>
                    </a:moveTo>
                    <a:lnTo>
                      <a:pt x="27" y="31"/>
                    </a:lnTo>
                    <a:lnTo>
                      <a:pt x="27" y="56"/>
                    </a:lnTo>
                    <a:lnTo>
                      <a:pt x="19" y="56"/>
                    </a:lnTo>
                    <a:lnTo>
                      <a:pt x="19" y="31"/>
                    </a:lnTo>
                    <a:lnTo>
                      <a:pt x="0" y="0"/>
                    </a:lnTo>
                    <a:lnTo>
                      <a:pt x="10" y="0"/>
                    </a:lnTo>
                    <a:lnTo>
                      <a:pt x="23" y="25"/>
                    </a:lnTo>
                    <a:lnTo>
                      <a:pt x="23" y="25"/>
                    </a:lnTo>
                    <a:lnTo>
                      <a:pt x="35" y="0"/>
                    </a:ln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20000"/>
                  </a:lnSpc>
                </a:pPr>
                <a:endParaRPr>
                  <a:solidFill>
                    <a:schemeClr val="bg1"/>
                  </a:solidFill>
                </a:endParaRPr>
              </a:p>
            </p:txBody>
          </p:sp>
        </p:grpSp>
      </p:grpSp>
      <p:sp>
        <p:nvSpPr>
          <p:cNvPr id="79" name="椭圆 78"/>
          <p:cNvSpPr/>
          <p:nvPr/>
        </p:nvSpPr>
        <p:spPr>
          <a:xfrm>
            <a:off x="1977651" y="4001128"/>
            <a:ext cx="915754" cy="927974"/>
          </a:xfrm>
          <a:prstGeom prst="ellipse">
            <a:avLst/>
          </a:prstGeom>
          <a:solidFill>
            <a:srgbClr val="F04049"/>
          </a:solidFill>
          <a:ln>
            <a:noFill/>
          </a:ln>
          <a:effectLst>
            <a:outerShdw blurRad="101600" dist="38100" dir="5400000" algn="t" rotWithShape="0">
              <a:schemeClr val="bg2">
                <a:lumMod val="50000"/>
                <a:alpha val="40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r>
              <a:rPr lang="en-US" altLang="zh-CN" sz="5400" b="1" dirty="0">
                <a:solidFill>
                  <a:schemeClr val="bg1"/>
                </a:solidFill>
                <a:effectLst>
                  <a:innerShdw blurRad="127000">
                    <a:schemeClr val="bg1">
                      <a:lumMod val="50000"/>
                      <a:alpha val="85000"/>
                    </a:schemeClr>
                  </a:innerShdw>
                </a:effectLst>
                <a:cs typeface="+mn-ea"/>
                <a:sym typeface="+mn-lt"/>
              </a:rPr>
              <a:t>2</a:t>
            </a:r>
            <a:endParaRPr lang="zh-CN" altLang="en-US" sz="5400" b="1" dirty="0">
              <a:solidFill>
                <a:schemeClr val="bg1"/>
              </a:solidFill>
              <a:effectLst>
                <a:innerShdw blurRad="127000">
                  <a:schemeClr val="bg1">
                    <a:lumMod val="50000"/>
                    <a:alpha val="85000"/>
                  </a:schemeClr>
                </a:innerShdw>
              </a:effectLst>
              <a:cs typeface="+mn-ea"/>
              <a:sym typeface="+mn-lt"/>
            </a:endParaRPr>
          </a:p>
        </p:txBody>
      </p:sp>
      <p:sp>
        <p:nvSpPr>
          <p:cNvPr id="2" name="灯片编号占位符 1"/>
          <p:cNvSpPr>
            <a:spLocks noGrp="1"/>
          </p:cNvSpPr>
          <p:nvPr>
            <p:ph type="sldNum" sz="quarter" idx="12"/>
          </p:nvPr>
        </p:nvSpPr>
        <p:spPr/>
        <p:txBody>
          <a:bodyPr/>
          <a:lstStyle/>
          <a:p>
            <a:fld id="{C1D9900A-E3A4-43F2-B7EB-E00200672F47}" type="slidenum">
              <a:rPr lang="zh-CN" altLang="en-US" smtClean="0"/>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bg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tx1"/>
                </a:solidFill>
                <a:latin typeface="微软雅黑" panose="020B0503020204020204" pitchFamily="34" charset="-122"/>
                <a:ea typeface="微软雅黑" panose="020B0503020204020204" pitchFamily="34" charset="-122"/>
              </a:rPr>
              <a:t>总结</a:t>
            </a:r>
            <a:r>
              <a:rPr lang="zh-CN" altLang="en-US" sz="1400" b="1" dirty="0">
                <a:solidFill>
                  <a:schemeClr val="bg1"/>
                </a:solidFill>
                <a:latin typeface="微软雅黑" panose="020B0503020204020204" pitchFamily="34" charset="-122"/>
                <a:ea typeface="微软雅黑" panose="020B0503020204020204" pitchFamily="34" charset="-122"/>
              </a:rPr>
              <a:t> </a:t>
            </a:r>
            <a:endParaRPr lang="zh-CN" altLang="en-US" sz="1400" b="1" dirty="0">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总结</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9" name="矩形 8"/>
          <p:cNvSpPr/>
          <p:nvPr/>
        </p:nvSpPr>
        <p:spPr>
          <a:xfrm>
            <a:off x="438150" y="1092220"/>
            <a:ext cx="8385810" cy="5866350"/>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sp>
        <p:nvSpPr>
          <p:cNvPr id="10" name="矩形 9"/>
          <p:cNvSpPr/>
          <p:nvPr/>
        </p:nvSpPr>
        <p:spPr>
          <a:xfrm>
            <a:off x="438150" y="1092220"/>
            <a:ext cx="8385810" cy="1711366"/>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a:lnSpc>
                <a:spcPct val="150000"/>
              </a:lnSpc>
            </a:pPr>
            <a:endParaRPr lang="en-US" altLang="zh-CN" kern="100" dirty="0">
              <a:solidFill>
                <a:srgbClr val="FF0000"/>
              </a:solidFill>
              <a:latin typeface="Calibri" panose="020F0502020204030204" charset="0"/>
              <a:ea typeface="微软雅黑" panose="020B0503020204020204" pitchFamily="34" charset="-122"/>
              <a:cs typeface="Times New Roman" panose="02020603050405020304" pitchFamily="18" charset="0"/>
            </a:endParaRPr>
          </a:p>
          <a:p>
            <a:pPr marL="800100" lvl="1" indent="-342900">
              <a:lnSpc>
                <a:spcPct val="150000"/>
              </a:lnSpc>
              <a:buFont typeface="Wingdings" panose="05000000000000000000" pitchFamily="2" charset="2"/>
              <a:buChar char=""/>
            </a:pPr>
            <a:endParaRPr lang="en-US" altLang="zh-CN" kern="100" dirty="0">
              <a:latin typeface="Calibri" panose="020F0502020204030204" charset="0"/>
              <a:ea typeface="微软雅黑" panose="020B0503020204020204" pitchFamily="34" charset="-122"/>
              <a:cs typeface="Times New Roman" panose="02020603050405020304" pitchFamily="18" charset="0"/>
            </a:endParaRPr>
          </a:p>
        </p:txBody>
      </p:sp>
      <p:pic>
        <p:nvPicPr>
          <p:cNvPr id="11" name="图片 10" descr="地图上有字&#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2299" y="1092220"/>
            <a:ext cx="5363161" cy="528880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圆角 150"/>
          <p:cNvSpPr/>
          <p:nvPr/>
        </p:nvSpPr>
        <p:spPr>
          <a:xfrm>
            <a:off x="1042747" y="1572431"/>
            <a:ext cx="7048982" cy="2380629"/>
          </a:xfrm>
          <a:prstGeom prst="roundRect">
            <a:avLst>
              <a:gd name="adj" fmla="val 3205"/>
            </a:avLst>
          </a:prstGeom>
          <a:solidFill>
            <a:srgbClr val="F0404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cs typeface="+mn-ea"/>
              <a:sym typeface="+mn-lt"/>
            </a:endParaRPr>
          </a:p>
        </p:txBody>
      </p:sp>
      <p:sp>
        <p:nvSpPr>
          <p:cNvPr id="150" name="矩形: 圆角 149"/>
          <p:cNvSpPr/>
          <p:nvPr/>
        </p:nvSpPr>
        <p:spPr>
          <a:xfrm>
            <a:off x="712872" y="1658678"/>
            <a:ext cx="7708739" cy="2380629"/>
          </a:xfrm>
          <a:prstGeom prst="roundRect">
            <a:avLst>
              <a:gd name="adj" fmla="val 3205"/>
            </a:avLst>
          </a:prstGeom>
          <a:solidFill>
            <a:srgbClr val="C0000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cs typeface="+mn-ea"/>
              <a:sym typeface="+mn-lt"/>
            </a:endParaRPr>
          </a:p>
        </p:txBody>
      </p:sp>
      <p:pic>
        <p:nvPicPr>
          <p:cNvPr id="15" name="图片占位符 14"/>
          <p:cNvPicPr>
            <a:picLocks noGrp="1" noChangeAspect="1"/>
          </p:cNvPicPr>
          <p:nvPr>
            <p:ph type="pic" sz="quarter" idx="15"/>
          </p:nvPr>
        </p:nvPicPr>
        <p:blipFill rotWithShape="1">
          <a:blip r:embed="rId1">
            <a:extLst>
              <a:ext uri="{28A0092B-C50C-407E-A947-70E740481C1C}">
                <a14:useLocalDpi xmlns:a14="http://schemas.microsoft.com/office/drawing/2010/main" val="0"/>
              </a:ext>
            </a:extLst>
          </a:blip>
          <a:srcRect t="22554" b="22554"/>
          <a:stretch>
            <a:fillRect/>
          </a:stretch>
        </p:blipFill>
        <p:spPr>
          <a:xfrm>
            <a:off x="506036" y="1780126"/>
            <a:ext cx="8143875" cy="2532252"/>
          </a:xfrm>
        </p:spPr>
      </p:pic>
      <p:sp>
        <p:nvSpPr>
          <p:cNvPr id="16" name="标题 15"/>
          <p:cNvSpPr>
            <a:spLocks noGrp="1"/>
          </p:cNvSpPr>
          <p:nvPr>
            <p:ph type="ctrTitle"/>
          </p:nvPr>
        </p:nvSpPr>
        <p:spPr>
          <a:xfrm>
            <a:off x="3808527" y="4770562"/>
            <a:ext cx="1538883" cy="415498"/>
          </a:xfrm>
        </p:spPr>
        <p:txBody>
          <a:bodyPr/>
          <a:lstStyle/>
          <a:p>
            <a:r>
              <a:rPr lang="zh-CN" altLang="en-US" dirty="0">
                <a:solidFill>
                  <a:srgbClr val="F04049"/>
                </a:solidFill>
              </a:rPr>
              <a:t>感谢收听</a:t>
            </a:r>
            <a:endParaRPr lang="zh-CN" altLang="en-US" dirty="0">
              <a:solidFill>
                <a:srgbClr val="F04049"/>
              </a:solidFill>
            </a:endParaRPr>
          </a:p>
        </p:txBody>
      </p:sp>
      <p:sp>
        <p:nvSpPr>
          <p:cNvPr id="17" name="副标题 16"/>
          <p:cNvSpPr>
            <a:spLocks noGrp="1"/>
          </p:cNvSpPr>
          <p:nvPr>
            <p:ph type="subTitle" idx="1"/>
          </p:nvPr>
        </p:nvSpPr>
        <p:spPr>
          <a:xfrm>
            <a:off x="3567723" y="5385125"/>
            <a:ext cx="2008563" cy="186974"/>
          </a:xfrm>
        </p:spPr>
        <p:txBody>
          <a:bodyPr/>
          <a:lstStyle/>
          <a:p>
            <a:r>
              <a:rPr lang="en-US" altLang="zh-CN" dirty="0"/>
              <a:t>Thank You For Your Listening</a:t>
            </a:r>
            <a:endParaRPr lang="zh-CN" altLang="en-US" dirty="0"/>
          </a:p>
        </p:txBody>
      </p:sp>
      <p:sp>
        <p:nvSpPr>
          <p:cNvPr id="84" name="矩形: 圆角 83"/>
          <p:cNvSpPr/>
          <p:nvPr/>
        </p:nvSpPr>
        <p:spPr>
          <a:xfrm>
            <a:off x="516770" y="1780126"/>
            <a:ext cx="8133141" cy="2532251"/>
          </a:xfrm>
          <a:prstGeom prst="roundRect">
            <a:avLst>
              <a:gd name="adj" fmla="val 1842"/>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cs typeface="+mn-ea"/>
              <a:sym typeface="+mn-lt"/>
            </a:endParaRPr>
          </a:p>
        </p:txBody>
      </p:sp>
      <p:grpSp>
        <p:nvGrpSpPr>
          <p:cNvPr id="2" name="组合 1"/>
          <p:cNvGrpSpPr/>
          <p:nvPr/>
        </p:nvGrpSpPr>
        <p:grpSpPr>
          <a:xfrm>
            <a:off x="2571245" y="2481239"/>
            <a:ext cx="3970325" cy="1044501"/>
            <a:chOff x="3428314" y="1982436"/>
            <a:chExt cx="5293767" cy="1392668"/>
          </a:xfrm>
        </p:grpSpPr>
        <p:pic>
          <p:nvPicPr>
            <p:cNvPr id="1028" name="Picture 4" descr="https://www.qt86.com/cache/1546963581_272959.png"/>
            <p:cNvPicPr>
              <a:picLocks noChangeAspect="1" noChangeArrowheads="1"/>
            </p:cNvPicPr>
            <p:nvPr/>
          </p:nvPicPr>
          <p:blipFill rotWithShape="1">
            <a:blip r:embed="rId2">
              <a:extLst>
                <a:ext uri="{28A0092B-C50C-407E-A947-70E740481C1C}">
                  <a14:useLocalDpi xmlns:a14="http://schemas.microsoft.com/office/drawing/2010/main" val="0"/>
                </a:ext>
              </a:extLst>
            </a:blip>
            <a:srcRect r="43510" b="50000"/>
            <a:stretch>
              <a:fillRect/>
            </a:stretch>
          </p:blipFill>
          <p:spPr bwMode="auto">
            <a:xfrm>
              <a:off x="3428314" y="1982436"/>
              <a:ext cx="3933511" cy="78158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https://www.qt86.com/cache/1546963581_272959.png"/>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43510"/>
            <a:stretch>
              <a:fillRect/>
            </a:stretch>
          </p:blipFill>
          <p:spPr bwMode="auto">
            <a:xfrm>
              <a:off x="4788570" y="2593516"/>
              <a:ext cx="3933511" cy="78158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椭圆 2"/>
          <p:cNvSpPr/>
          <p:nvPr/>
        </p:nvSpPr>
        <p:spPr>
          <a:xfrm>
            <a:off x="-106680" y="5707380"/>
            <a:ext cx="9464040" cy="1925685"/>
          </a:xfrm>
          <a:prstGeom prst="ellipse">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存储方式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05791" y="1242060"/>
            <a:ext cx="7909560" cy="313932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存图的目的：</a:t>
            </a:r>
            <a:endParaRPr kumimoji="1" lang="en-US" altLang="zh-CN" dirty="0"/>
          </a:p>
          <a:p>
            <a:pPr marL="742950" lvl="1" indent="-285750">
              <a:buFont typeface="Arial" panose="020B0604020202020204" pitchFamily="34" charset="0"/>
              <a:buChar char="•"/>
            </a:pPr>
            <a:r>
              <a:rPr kumimoji="1" lang="zh-CN" altLang="en-US" dirty="0"/>
              <a:t>将图的结构完整地保留下来</a:t>
            </a:r>
            <a:endParaRPr kumimoji="1" lang="en-US" altLang="zh-CN" dirty="0"/>
          </a:p>
          <a:p>
            <a:pPr marL="742950" lvl="1" indent="-285750">
              <a:buFont typeface="Arial" panose="020B0604020202020204" pitchFamily="34" charset="0"/>
              <a:buChar char="•"/>
            </a:pPr>
            <a:r>
              <a:rPr kumimoji="1" lang="zh-CN" altLang="en-US" dirty="0"/>
              <a:t>能通过保存在内存中的信息完整地还原它</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图与树的结构</a:t>
            </a:r>
            <a:endParaRPr kumimoji="1" lang="en-US" altLang="zh-CN" dirty="0"/>
          </a:p>
          <a:p>
            <a:pPr marL="742950" lvl="1" indent="-285750">
              <a:buFont typeface="Arial" panose="020B0604020202020204" pitchFamily="34" charset="0"/>
              <a:buChar char="•"/>
            </a:pPr>
            <a:r>
              <a:rPr kumimoji="1" lang="zh-CN" altLang="en-US" dirty="0"/>
              <a:t>图使用点与边来表示实体之间的邻接</a:t>
            </a:r>
            <a:r>
              <a:rPr kumimoji="1" lang="en-US" altLang="zh-CN" dirty="0"/>
              <a:t>/</a:t>
            </a:r>
            <a:r>
              <a:rPr kumimoji="1" lang="zh-CN" altLang="en-US" dirty="0"/>
              <a:t>关联</a:t>
            </a:r>
            <a:r>
              <a:rPr kumimoji="1" lang="en-US" altLang="zh-CN" dirty="0"/>
              <a:t>/</a:t>
            </a:r>
            <a:r>
              <a:rPr kumimoji="1" lang="zh-CN" altLang="en-US" dirty="0"/>
              <a:t>联通等关系</a:t>
            </a:r>
            <a:br>
              <a:rPr kumimoji="1" lang="en-US" altLang="zh-CN" dirty="0"/>
            </a:br>
            <a:r>
              <a:rPr kumimoji="1" lang="zh-CN" altLang="en-US" dirty="0"/>
              <a:t>每条边可能会用权值来量化这些关系</a:t>
            </a:r>
            <a:endParaRPr kumimoji="1" lang="en-US" altLang="zh-CN" dirty="0"/>
          </a:p>
          <a:p>
            <a:pPr marL="742950" lvl="1" indent="-285750">
              <a:buFont typeface="Arial" panose="020B0604020202020204" pitchFamily="34" charset="0"/>
              <a:buChar char="•"/>
            </a:pPr>
            <a:r>
              <a:rPr kumimoji="1" lang="zh-CN" altLang="en-US" dirty="0"/>
              <a:t>树是一种特殊的图，边数等于点数减一</a:t>
            </a:r>
            <a:endParaRPr kumimoji="1" lang="en-US" altLang="zh-CN" dirty="0"/>
          </a:p>
          <a:p>
            <a:pPr marL="742950" lvl="1"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点、边、拓扑关系是我们在存图时需要考虑的</a:t>
            </a:r>
            <a:endParaRPr kumimoji="1" lang="en-US" altLang="zh-CN" dirty="0"/>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存储方式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2" name="文本框 1"/>
              <p:cNvSpPr txBox="1"/>
              <p:nvPr/>
            </p:nvSpPr>
            <p:spPr>
              <a:xfrm>
                <a:off x="605791" y="1242060"/>
                <a:ext cx="7909560" cy="4247317"/>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邻接矩阵</a:t>
                </a:r>
                <a:endParaRPr kumimoji="1" lang="en-US" altLang="zh-CN" dirty="0"/>
              </a:p>
              <a:p>
                <a:pPr marL="285750"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邻接矩阵实际就是一个 </a:t>
                </a:r>
                <a14:m>
                  <m:oMath xmlns:m="http://schemas.openxmlformats.org/officeDocument/2006/math">
                    <m:r>
                      <m:rPr>
                        <m:sty m:val="p"/>
                      </m:rPr>
                      <a:rPr kumimoji="1" lang="en-US" altLang="zh-CN" i="1" dirty="0">
                        <a:latin typeface="Cambria Math" panose="02040503050406030204" pitchFamily="18" charset="0"/>
                      </a:rPr>
                      <m:t>N</m:t>
                    </m:r>
                    <m:r>
                      <a:rPr kumimoji="1" lang="zh-CN" altLang="en-US" i="1" dirty="0">
                        <a:latin typeface="Cambria Math" panose="02040503050406030204" pitchFamily="18" charset="0"/>
                      </a:rPr>
                      <m:t>×</m:t>
                    </m:r>
                    <m:r>
                      <m:rPr>
                        <m:sty m:val="p"/>
                      </m:rPr>
                      <a:rPr kumimoji="1" lang="en-US" altLang="zh-CN" i="1" dirty="0">
                        <a:latin typeface="Cambria Math" panose="02040503050406030204" pitchFamily="18" charset="0"/>
                      </a:rPr>
                      <m:t>N</m:t>
                    </m:r>
                  </m:oMath>
                </a14:m>
                <a:r>
                  <a:rPr kumimoji="1" lang="zh-CN" altLang="en-US" dirty="0"/>
                  <a:t> 大小的二维数组 </a:t>
                </a:r>
                <a:r>
                  <a:rPr kumimoji="1" lang="en-GB" altLang="zh-CN" dirty="0"/>
                  <a:t>e[N][N]</a:t>
                </a:r>
                <a:r>
                  <a:rPr kumimoji="1" lang="zh-CN" altLang="en-US" dirty="0"/>
                  <a:t> </a:t>
                </a:r>
                <a:endParaRPr kumimoji="1" lang="en-US" altLang="zh-CN" dirty="0"/>
              </a:p>
              <a:p>
                <a:pPr marL="285750"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有向带权图，比如顶点 </a:t>
                </a:r>
                <a:r>
                  <a:rPr kumimoji="1" lang="en-GB" altLang="zh-CN" dirty="0"/>
                  <a:t>u</a:t>
                </a:r>
                <a:r>
                  <a:rPr kumimoji="1" lang="zh-CN" altLang="en-US" dirty="0"/>
                  <a:t> 到顶点 </a:t>
                </a:r>
                <a:r>
                  <a:rPr kumimoji="1" lang="en-GB" altLang="zh-CN" dirty="0"/>
                  <a:t>v</a:t>
                </a:r>
                <a:r>
                  <a:rPr kumimoji="1" lang="zh-CN" altLang="en-US" dirty="0"/>
                  <a:t> 有一条有向边，边权为 </a:t>
                </a:r>
                <a:r>
                  <a:rPr kumimoji="1" lang="en-US" altLang="zh-CN" dirty="0"/>
                  <a:t>w</a:t>
                </a:r>
                <a:r>
                  <a:rPr kumimoji="1" lang="zh-CN" altLang="en-US" dirty="0"/>
                  <a:t>，</a:t>
                </a:r>
                <a:br>
                  <a:rPr kumimoji="1" lang="en-US" altLang="zh-CN" dirty="0"/>
                </a:br>
                <a:r>
                  <a:rPr kumimoji="1" lang="zh-CN" altLang="en-US" dirty="0"/>
                  <a:t>则令 </a:t>
                </a:r>
                <a:r>
                  <a:rPr kumimoji="1" lang="en-US" altLang="zh-CN" dirty="0"/>
                  <a:t>e[u][v]</a:t>
                </a:r>
                <a:r>
                  <a:rPr kumimoji="1" lang="zh-CN" altLang="en-US" dirty="0"/>
                  <a:t> </a:t>
                </a:r>
                <a:r>
                  <a:rPr kumimoji="1" lang="en-US" altLang="zh-CN" dirty="0"/>
                  <a:t>=</a:t>
                </a:r>
                <a:r>
                  <a:rPr kumimoji="1" lang="zh-CN" altLang="en-US" dirty="0"/>
                  <a:t> </a:t>
                </a:r>
                <a:r>
                  <a:rPr kumimoji="1" lang="en-US" altLang="zh-CN" dirty="0"/>
                  <a:t>w</a:t>
                </a:r>
                <a:r>
                  <a:rPr kumimoji="1" lang="zh-CN" altLang="en-US" dirty="0"/>
                  <a:t>，此时数组里的值代表 </a:t>
                </a:r>
                <a:r>
                  <a:rPr kumimoji="1" lang="en-GB" altLang="zh-CN" dirty="0"/>
                  <a:t>u</a:t>
                </a:r>
                <a:r>
                  <a:rPr kumimoji="1" lang="zh-CN" altLang="en-US" dirty="0"/>
                  <a:t> 点到 </a:t>
                </a:r>
                <a:r>
                  <a:rPr kumimoji="1" lang="en-US" altLang="zh-CN" dirty="0"/>
                  <a:t>v</a:t>
                </a:r>
                <a:r>
                  <a:rPr kumimoji="1" lang="zh-CN" altLang="en-US" dirty="0"/>
                  <a:t> 点的边权</a:t>
                </a:r>
                <a:endParaRPr kumimoji="1" lang="en-US" altLang="zh-CN" dirty="0"/>
              </a:p>
              <a:p>
                <a:pPr marL="285750"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无权图，可直接令 </a:t>
                </a:r>
                <a:r>
                  <a:rPr kumimoji="1" lang="en-US" altLang="zh-CN" dirty="0"/>
                  <a:t>e[u][v]</a:t>
                </a:r>
                <a:r>
                  <a:rPr kumimoji="1" lang="zh-CN" altLang="en-US" dirty="0"/>
                  <a:t> </a:t>
                </a:r>
                <a:r>
                  <a:rPr kumimoji="1" lang="en-US" altLang="zh-CN" dirty="0"/>
                  <a:t>=</a:t>
                </a:r>
                <a:r>
                  <a:rPr kumimoji="1" lang="zh-CN" altLang="en-US" dirty="0"/>
                  <a:t> </a:t>
                </a:r>
                <a:r>
                  <a:rPr kumimoji="1" lang="en-US" altLang="zh-CN" dirty="0"/>
                  <a:t>1</a:t>
                </a:r>
                <a:r>
                  <a:rPr kumimoji="1" lang="zh-CN" altLang="en-US" dirty="0"/>
                  <a:t> 指示 </a:t>
                </a:r>
                <a:r>
                  <a:rPr kumimoji="1" lang="en-US" altLang="zh-CN" dirty="0"/>
                  <a:t>u</a:t>
                </a:r>
                <a:r>
                  <a:rPr kumimoji="1" lang="zh-CN" altLang="en-US" dirty="0"/>
                  <a:t> 点到 </a:t>
                </a:r>
                <a:r>
                  <a:rPr kumimoji="1" lang="en-US" altLang="zh-CN" dirty="0"/>
                  <a:t>v</a:t>
                </a:r>
                <a:r>
                  <a:rPr kumimoji="1" lang="zh-CN" altLang="en-US" dirty="0"/>
                  <a:t> 点有一条边，</a:t>
                </a:r>
                <a:br>
                  <a:rPr kumimoji="1" lang="en-US" altLang="zh-CN" dirty="0"/>
                </a:br>
                <a:r>
                  <a:rPr kumimoji="1" lang="en-US" altLang="zh-CN" dirty="0"/>
                  <a:t>e[u][v]</a:t>
                </a:r>
                <a:r>
                  <a:rPr kumimoji="1" lang="zh-CN" altLang="en-US" dirty="0"/>
                  <a:t> </a:t>
                </a:r>
                <a:r>
                  <a:rPr kumimoji="1" lang="en-US" altLang="zh-CN" dirty="0"/>
                  <a:t>=</a:t>
                </a:r>
                <a:r>
                  <a:rPr kumimoji="1" lang="zh-CN" altLang="en-US" dirty="0"/>
                  <a:t> </a:t>
                </a:r>
                <a:r>
                  <a:rPr kumimoji="1" lang="en-US" altLang="zh-CN" dirty="0"/>
                  <a:t>0 </a:t>
                </a:r>
                <a:r>
                  <a:rPr kumimoji="1" lang="zh-CN" altLang="en-US" dirty="0"/>
                  <a:t>则指示 </a:t>
                </a:r>
                <a:r>
                  <a:rPr kumimoji="1" lang="en-US" altLang="zh-CN" dirty="0"/>
                  <a:t>u </a:t>
                </a:r>
                <a:r>
                  <a:rPr kumimoji="1" lang="zh-CN" altLang="en-US" dirty="0"/>
                  <a:t>点到 </a:t>
                </a:r>
                <a:r>
                  <a:rPr kumimoji="1" lang="en-US" altLang="zh-CN" dirty="0"/>
                  <a:t>v </a:t>
                </a:r>
                <a:r>
                  <a:rPr kumimoji="1" lang="zh-CN" altLang="en-US" dirty="0"/>
                  <a:t>点没有边</a:t>
                </a:r>
                <a:endParaRPr kumimoji="1" lang="en-US" altLang="zh-CN" dirty="0"/>
              </a:p>
              <a:p>
                <a:pPr marL="285750"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无向图，则存两条单向边即可，</a:t>
                </a:r>
                <a:br>
                  <a:rPr kumimoji="1" lang="en-US" altLang="zh-CN" dirty="0"/>
                </a:br>
                <a:r>
                  <a:rPr kumimoji="1" lang="zh-CN" altLang="en-US" dirty="0"/>
                  <a:t>即 </a:t>
                </a:r>
                <a:r>
                  <a:rPr kumimoji="1" lang="en-US" altLang="zh-CN" dirty="0"/>
                  <a:t>e[u][v]</a:t>
                </a:r>
                <a:r>
                  <a:rPr kumimoji="1" lang="zh-CN" altLang="en-US" dirty="0"/>
                  <a:t> </a:t>
                </a:r>
                <a:r>
                  <a:rPr kumimoji="1" lang="en-US" altLang="zh-CN" dirty="0"/>
                  <a:t>=</a:t>
                </a:r>
                <a:r>
                  <a:rPr kumimoji="1" lang="zh-CN" altLang="en-US" dirty="0"/>
                  <a:t> </a:t>
                </a:r>
                <a:r>
                  <a:rPr kumimoji="1" lang="en-US" altLang="zh-CN" dirty="0"/>
                  <a:t>e[v][u]</a:t>
                </a:r>
                <a:r>
                  <a:rPr kumimoji="1" lang="zh-CN" altLang="en-US" dirty="0"/>
                  <a:t> </a:t>
                </a:r>
                <a:r>
                  <a:rPr kumimoji="1" lang="en-US" altLang="zh-CN" dirty="0"/>
                  <a:t>=</a:t>
                </a:r>
                <a:r>
                  <a:rPr kumimoji="1" lang="zh-CN" altLang="en-US" dirty="0"/>
                  <a:t> </a:t>
                </a:r>
                <a:r>
                  <a:rPr kumimoji="1" lang="en-US" altLang="zh-CN" dirty="0"/>
                  <a:t>w</a:t>
                </a:r>
                <a:endParaRPr kumimoji="1" lang="zh-CN" altLang="en-US" dirty="0"/>
              </a:p>
              <a:p>
                <a:pPr marL="285750"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优点：查询速度快、可以直接找到两点之间的关系</a:t>
                </a:r>
                <a:endParaRPr kumimoji="1" lang="en-US" altLang="zh-CN" dirty="0"/>
              </a:p>
              <a:p>
                <a:pPr marL="742950" lvl="1" indent="-285750">
                  <a:buFont typeface="Arial" panose="020B0604020202020204" pitchFamily="34" charset="0"/>
                  <a:buChar char="•"/>
                </a:pPr>
                <a:r>
                  <a:rPr kumimoji="1" lang="zh-CN" altLang="en-US" dirty="0"/>
                  <a:t>缺点：空间复杂度为</a:t>
                </a:r>
                <a14:m>
                  <m:oMath xmlns:m="http://schemas.openxmlformats.org/officeDocument/2006/math">
                    <m:r>
                      <m:rPr>
                        <m:sty m:val="p"/>
                      </m:rPr>
                      <a:rPr kumimoji="1" lang="en-US" altLang="zh-CN" i="1" dirty="0">
                        <a:latin typeface="Cambria Math" panose="02040503050406030204" pitchFamily="18" charset="0"/>
                      </a:rPr>
                      <m:t>O</m:t>
                    </m:r>
                    <m:d>
                      <m:dPr>
                        <m:ctrlPr>
                          <a:rPr kumimoji="1" lang="en-US" altLang="zh-CN" b="0" i="1" dirty="0" smtClean="0">
                            <a:latin typeface="Cambria Math" panose="02040503050406030204" pitchFamily="18" charset="0"/>
                          </a:rPr>
                        </m:ctrlPr>
                      </m:dPr>
                      <m:e>
                        <m:sSup>
                          <m:sSupPr>
                            <m:ctrlPr>
                              <a:rPr kumimoji="1" lang="en-US" altLang="zh-CN" b="0" i="1" dirty="0" smtClean="0">
                                <a:latin typeface="Cambria Math" panose="02040503050406030204" pitchFamily="18" charset="0"/>
                              </a:rPr>
                            </m:ctrlPr>
                          </m:sSupPr>
                          <m:e>
                            <m:r>
                              <a:rPr kumimoji="1" lang="en-US" altLang="zh-CN" b="0" i="1" dirty="0" smtClean="0">
                                <a:latin typeface="Cambria Math" panose="02040503050406030204" pitchFamily="18" charset="0"/>
                              </a:rPr>
                              <m:t>𝑛</m:t>
                            </m:r>
                          </m:e>
                          <m:sup>
                            <m:r>
                              <a:rPr kumimoji="1" lang="en-US" altLang="zh-CN" b="0" i="1" dirty="0" smtClean="0">
                                <a:latin typeface="Cambria Math" panose="02040503050406030204" pitchFamily="18" charset="0"/>
                              </a:rPr>
                              <m:t>2</m:t>
                            </m:r>
                          </m:sup>
                        </m:sSup>
                      </m:e>
                    </m:d>
                  </m:oMath>
                </a14:m>
                <a:r>
                  <a:rPr kumimoji="1" lang="zh-CN" altLang="en-US" dirty="0"/>
                  <a:t>，对于点多边少的稀疏图来说浪费内存</a:t>
                </a:r>
                <a:endParaRPr kumimoji="1" lang="en-US" altLang="zh-CN" dirty="0"/>
              </a:p>
            </p:txBody>
          </p:sp>
        </mc:Choice>
        <mc:Fallback>
          <p:sp>
            <p:nvSpPr>
              <p:cNvPr id="2" name="文本框 1"/>
              <p:cNvSpPr txBox="1">
                <a:spLocks noRot="1" noChangeAspect="1" noMove="1" noResize="1" noEditPoints="1" noAdjustHandles="1" noChangeArrowheads="1" noChangeShapeType="1" noTextEdit="1"/>
              </p:cNvSpPr>
              <p:nvPr/>
            </p:nvSpPr>
            <p:spPr>
              <a:xfrm>
                <a:off x="605791" y="1242060"/>
                <a:ext cx="7909560" cy="4247317"/>
              </a:xfrm>
              <a:prstGeom prst="rect">
                <a:avLst/>
              </a:prstGeom>
              <a:blipFill rotWithShape="1">
                <a:blip r:embed="rId1"/>
                <a:stretch>
                  <a:fillRect b="10"/>
                </a:stretch>
              </a:blipFill>
            </p:spPr>
            <p:txBody>
              <a:bodyPr/>
              <a:lstStyle/>
              <a:p>
                <a:r>
                  <a:rPr lang="zh-CN" altLang="en-US">
                    <a:noFill/>
                  </a:rPr>
                  <a:t> </a:t>
                </a:r>
              </a:p>
            </p:txBody>
          </p:sp>
        </mc:Fallback>
      </mc:AlternateContent>
      <p:sp>
        <p:nvSpPr>
          <p:cNvPr id="9" name="矩形 8"/>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存储方式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2" name="文本框 1"/>
              <p:cNvSpPr txBox="1"/>
              <p:nvPr/>
            </p:nvSpPr>
            <p:spPr>
              <a:xfrm>
                <a:off x="605791" y="1242060"/>
                <a:ext cx="7909560" cy="5216813"/>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邻接表</a:t>
                </a:r>
                <a:endParaRPr kumimoji="1" lang="en-US" altLang="zh-CN" dirty="0"/>
              </a:p>
              <a:p>
                <a:pPr marL="742950" lvl="1" indent="-285750">
                  <a:lnSpc>
                    <a:spcPct val="150000"/>
                  </a:lnSpc>
                  <a:buFont typeface="Arial" panose="020B0604020202020204" pitchFamily="34" charset="0"/>
                  <a:buChar char="•"/>
                </a:pPr>
                <a:r>
                  <a:rPr kumimoji="1" lang="zh-CN" altLang="en-US" b="1" dirty="0"/>
                  <a:t>存一个点的出边</a:t>
                </a:r>
                <a:endParaRPr kumimoji="1" lang="en-US" altLang="zh-CN" dirty="0"/>
              </a:p>
              <a:p>
                <a:pPr marL="742950" lvl="1" indent="-285750">
                  <a:lnSpc>
                    <a:spcPct val="150000"/>
                  </a:lnSpc>
                  <a:buFont typeface="Arial" panose="020B0604020202020204" pitchFamily="34" charset="0"/>
                  <a:buChar char="•"/>
                </a:pPr>
                <a:r>
                  <a:rPr kumimoji="1" lang="zh-CN" altLang="en-US" dirty="0"/>
                  <a:t>利用 </a:t>
                </a:r>
                <a:r>
                  <a:rPr kumimoji="1" lang="en-US" altLang="zh-CN" dirty="0"/>
                  <a:t>C++</a:t>
                </a:r>
                <a:r>
                  <a:rPr kumimoji="1" lang="zh-CN" altLang="en-US" dirty="0"/>
                  <a:t> 中的 </a:t>
                </a:r>
                <a:r>
                  <a:rPr kumimoji="1" lang="en-US" altLang="zh-CN" dirty="0"/>
                  <a:t>STL</a:t>
                </a:r>
                <a:r>
                  <a:rPr kumimoji="1" lang="zh-CN" altLang="en-US" dirty="0"/>
                  <a:t> 容器 </a:t>
                </a:r>
                <a:r>
                  <a:rPr kumimoji="1" lang="en-US" altLang="zh-CN" dirty="0"/>
                  <a:t>vector</a:t>
                </a:r>
                <a:r>
                  <a:rPr kumimoji="1" lang="zh-CN" altLang="en-US" dirty="0"/>
                  <a:t> 记录每一个点的邻接点以及与其相连的边</a:t>
                </a:r>
                <a:r>
                  <a:rPr kumimoji="1" lang="en-US" altLang="zh-CN" dirty="0"/>
                  <a:t>    vector&lt;int&gt; G[N]</a:t>
                </a:r>
                <a:endParaRPr kumimoji="1" lang="en-US" altLang="zh-CN" dirty="0"/>
              </a:p>
              <a:p>
                <a:pPr marL="742950" lvl="1" indent="-285750">
                  <a:lnSpc>
                    <a:spcPct val="150000"/>
                  </a:lnSpc>
                  <a:buFont typeface="Arial" panose="020B0604020202020204" pitchFamily="34" charset="0"/>
                  <a:buChar char="•"/>
                </a:pPr>
                <a:r>
                  <a:rPr kumimoji="1" lang="en-US" altLang="zh-CN" dirty="0"/>
                  <a:t>G[u] </a:t>
                </a:r>
                <a:r>
                  <a:rPr kumimoji="1" lang="zh-CN" altLang="en-US" dirty="0"/>
                  <a:t>表示 </a:t>
                </a:r>
                <a:r>
                  <a:rPr kumimoji="1" lang="en-US" altLang="zh-CN" dirty="0"/>
                  <a:t>u</a:t>
                </a:r>
                <a:r>
                  <a:rPr kumimoji="1" lang="zh-CN" altLang="en-US" dirty="0"/>
                  <a:t> 点的邻接点数组，遍历这个 </a:t>
                </a:r>
                <a:r>
                  <a:rPr kumimoji="1" lang="en-US" altLang="zh-CN" dirty="0"/>
                  <a:t>vector</a:t>
                </a:r>
                <a:r>
                  <a:rPr kumimoji="1" lang="zh-CN" altLang="en-US" dirty="0"/>
                  <a:t> 即可得到与这个点相邻接的点</a:t>
                </a:r>
                <a:endParaRPr kumimoji="1" lang="en-US" altLang="zh-CN" dirty="0"/>
              </a:p>
              <a:p>
                <a:pPr marL="742950" lvl="1" indent="-285750">
                  <a:lnSpc>
                    <a:spcPct val="150000"/>
                  </a:lnSpc>
                  <a:buFont typeface="Arial" panose="020B0604020202020204" pitchFamily="34" charset="0"/>
                  <a:buChar char="•"/>
                </a:pPr>
                <a:r>
                  <a:rPr kumimoji="1" lang="zh-CN" altLang="en-US" dirty="0"/>
                  <a:t>如果是有向图中有一条边</a:t>
                </a:r>
                <a:r>
                  <a:rPr kumimoji="1" lang="en-US" altLang="zh-CN" dirty="0"/>
                  <a:t>&lt;u, v&gt;</a:t>
                </a:r>
                <a:r>
                  <a:rPr kumimoji="1" lang="zh-CN" altLang="en-US" dirty="0"/>
                  <a:t>，则可  </a:t>
                </a:r>
                <a:r>
                  <a:rPr kumimoji="1" lang="en-US" altLang="zh-CN" dirty="0"/>
                  <a:t>G[u].</a:t>
                </a:r>
                <a:r>
                  <a:rPr kumimoji="1" lang="en-US" altLang="zh-CN" dirty="0" err="1"/>
                  <a:t>push_back</a:t>
                </a:r>
                <a:r>
                  <a:rPr kumimoji="1" lang="en-US" altLang="zh-CN" dirty="0"/>
                  <a:t>(v)</a:t>
                </a:r>
                <a:br>
                  <a:rPr kumimoji="1" lang="en-US" altLang="zh-CN" dirty="0"/>
                </a:br>
                <a:r>
                  <a:rPr kumimoji="1" lang="zh-CN" altLang="en-US" dirty="0"/>
                  <a:t>如果是无向图则再将反向边插入即        </a:t>
                </a:r>
                <a:r>
                  <a:rPr kumimoji="1" lang="en-US" altLang="zh-CN" dirty="0"/>
                  <a:t>G[v].</a:t>
                </a:r>
                <a:r>
                  <a:rPr kumimoji="1" lang="en-US" altLang="zh-CN" dirty="0" err="1"/>
                  <a:t>push_back</a:t>
                </a:r>
                <a:r>
                  <a:rPr kumimoji="1" lang="en-US" altLang="zh-CN" dirty="0"/>
                  <a:t>(u)</a:t>
                </a:r>
                <a:endParaRPr kumimoji="1" lang="en-US" altLang="zh-CN" dirty="0"/>
              </a:p>
              <a:p>
                <a:pPr marL="742950" lvl="1" indent="-285750">
                  <a:lnSpc>
                    <a:spcPct val="150000"/>
                  </a:lnSpc>
                  <a:buFont typeface="Arial" panose="020B0604020202020204" pitchFamily="34" charset="0"/>
                  <a:buChar char="•"/>
                </a:pPr>
                <a:r>
                  <a:rPr kumimoji="1" lang="zh-CN" altLang="en-US" dirty="0"/>
                  <a:t>若需要记录边权等边上的信息，可以把 </a:t>
                </a:r>
                <a:r>
                  <a:rPr kumimoji="1" lang="en-US" altLang="zh-CN" dirty="0"/>
                  <a:t>int</a:t>
                </a:r>
                <a:r>
                  <a:rPr kumimoji="1" lang="zh-CN" altLang="en-US" dirty="0"/>
                  <a:t> 换成自定义的结构体</a:t>
                </a:r>
                <a:endParaRPr kumimoji="1" lang="en-US" altLang="zh-CN" dirty="0"/>
              </a:p>
              <a:p>
                <a:pPr marL="742950" lvl="1" indent="-285750">
                  <a:lnSpc>
                    <a:spcPct val="150000"/>
                  </a:lnSpc>
                  <a:buFont typeface="Arial" panose="020B0604020202020204" pitchFamily="34" charset="0"/>
                  <a:buChar char="•"/>
                </a:pPr>
                <a:r>
                  <a:rPr kumimoji="1" lang="zh-CN" altLang="en-US" dirty="0"/>
                  <a:t>优点：只记录了邻接点的信息，占用的空间比邻接矩阵少，空间复杂度仅为</a:t>
                </a:r>
                <a:r>
                  <a:rPr kumimoji="1" lang="en-US" altLang="zh-CN" dirty="0"/>
                  <a:t>O</a:t>
                </a:r>
                <a14:m>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m:t>
                    </m:r>
                    <m:r>
                      <a:rPr kumimoji="1" lang="zh-CN" altLang="en-US" i="1">
                        <a:latin typeface="Cambria Math" panose="02040503050406030204" pitchFamily="18" charset="0"/>
                      </a:rPr>
                      <m:t>，</m:t>
                    </m:r>
                  </m:oMath>
                </a14:m>
                <a:r>
                  <a:rPr kumimoji="1" lang="en-US" altLang="zh-CN" dirty="0"/>
                  <a:t>m </a:t>
                </a:r>
                <a:r>
                  <a:rPr kumimoji="1" lang="zh-CN" altLang="en-US" dirty="0"/>
                  <a:t>为边数</a:t>
                </a:r>
                <a:endParaRPr kumimoji="1" lang="en-US" altLang="zh-CN" dirty="0"/>
              </a:p>
              <a:p>
                <a:pPr marL="742950" lvl="1" indent="-285750">
                  <a:lnSpc>
                    <a:spcPct val="150000"/>
                  </a:lnSpc>
                  <a:buFont typeface="Arial" panose="020B0604020202020204" pitchFamily="34" charset="0"/>
                  <a:buChar char="•"/>
                </a:pPr>
                <a:r>
                  <a:rPr kumimoji="1" lang="zh-CN" altLang="en-US" dirty="0"/>
                  <a:t>缺点：使用了</a:t>
                </a:r>
                <a:r>
                  <a:rPr kumimoji="1" lang="en-US" altLang="zh-CN" dirty="0"/>
                  <a:t>STL</a:t>
                </a:r>
                <a:r>
                  <a:rPr kumimoji="1" lang="zh-CN" altLang="en-US" dirty="0"/>
                  <a:t>，可能稍慢一点，极端情况下会超时</a:t>
                </a:r>
                <a:endParaRPr kumimoji="1" lang="en-US" altLang="zh-CN" dirty="0"/>
              </a:p>
              <a:p>
                <a:pPr marL="285750" indent="-285750">
                  <a:buFont typeface="Arial" panose="020B0604020202020204" pitchFamily="34" charset="0"/>
                  <a:buChar char="•"/>
                </a:pPr>
                <a:endParaRPr kumimoji="1"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605791" y="1242060"/>
                <a:ext cx="7909560" cy="5216813"/>
              </a:xfrm>
              <a:prstGeom prst="rect">
                <a:avLst/>
              </a:prstGeom>
              <a:blipFill rotWithShape="1">
                <a:blip r:embed="rId1"/>
                <a:stretch>
                  <a:fillRect b="6"/>
                </a:stretch>
              </a:blipFill>
            </p:spPr>
            <p:txBody>
              <a:bodyPr/>
              <a:lstStyle/>
              <a:p>
                <a:r>
                  <a:rPr lang="zh-CN" altLang="en-US">
                    <a:noFill/>
                  </a:rPr>
                  <a:t> </a:t>
                </a:r>
              </a:p>
            </p:txBody>
          </p:sp>
        </mc:Fallback>
      </mc:AlternateContent>
      <p:sp>
        <p:nvSpPr>
          <p:cNvPr id="9" name="矩形 8"/>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存储方式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05791" y="1242060"/>
            <a:ext cx="7909560" cy="119888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邻接表</a:t>
            </a:r>
            <a:endParaRPr kumimoji="1" lang="en-US" altLang="zh-CN" dirty="0"/>
          </a:p>
          <a:p>
            <a:pPr marL="742950" lvl="1" indent="-285750">
              <a:lnSpc>
                <a:spcPct val="150000"/>
              </a:lnSpc>
              <a:buFont typeface="Arial" panose="020B0604020202020204" pitchFamily="34" charset="0"/>
              <a:buChar char="•"/>
            </a:pPr>
            <a:r>
              <a:rPr kumimoji="1" lang="zh-CN" altLang="en-US" b="1" dirty="0"/>
              <a:t>代码</a:t>
            </a:r>
            <a:endParaRPr kumimoji="1" lang="en-US" altLang="zh-CN" b="1" dirty="0"/>
          </a:p>
          <a:p>
            <a:pPr marL="742950" lvl="1" indent="-285750">
              <a:lnSpc>
                <a:spcPct val="150000"/>
              </a:lnSpc>
              <a:buFont typeface="Arial" panose="020B0604020202020204" pitchFamily="34" charset="0"/>
              <a:buChar char="•"/>
            </a:pPr>
            <a:r>
              <a:rPr kumimoji="1" lang="zh-CN" altLang="en-US" dirty="0"/>
              <a:t>（</a:t>
            </a:r>
            <a:r>
              <a:rPr kumimoji="1" lang="en-US" altLang="zh-CN" dirty="0"/>
              <a:t>w</a:t>
            </a:r>
            <a:r>
              <a:rPr kumimoji="1" lang="zh-CN" altLang="en-US" dirty="0"/>
              <a:t>表示边</a:t>
            </a:r>
            <a:r>
              <a:rPr kumimoji="1" lang="zh-CN" altLang="en-US" dirty="0"/>
              <a:t>权）</a:t>
            </a:r>
            <a:endParaRPr kumimoji="1" lang="zh-CN" altLang="en-US" dirty="0"/>
          </a:p>
        </p:txBody>
      </p:sp>
      <p:sp>
        <p:nvSpPr>
          <p:cNvPr id="9" name="矩形 8"/>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870440" y="2988809"/>
            <a:ext cx="5403457" cy="27519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182880" y="406420"/>
            <a:ext cx="7410450" cy="523220"/>
            <a:chOff x="190500" y="383560"/>
            <a:chExt cx="7410450" cy="523220"/>
          </a:xfrm>
        </p:grpSpPr>
        <p:sp>
          <p:nvSpPr>
            <p:cNvPr id="36" name="平行四边形 35"/>
            <p:cNvSpPr/>
            <p:nvPr/>
          </p:nvSpPr>
          <p:spPr>
            <a:xfrm>
              <a:off x="190500" y="533400"/>
              <a:ext cx="845820" cy="373380"/>
            </a:xfrm>
            <a:prstGeom prst="parallelogram">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506730" y="383560"/>
              <a:ext cx="709422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存储方式</a:t>
              </a:r>
              <a:endParaRPr lang="zh-CN" altLang="en-US" sz="2800" b="1" dirty="0">
                <a:latin typeface="微软雅黑" panose="020B0503020204020204" pitchFamily="34" charset="-122"/>
                <a:ea typeface="微软雅黑" panose="020B0503020204020204" pitchFamily="34" charset="-122"/>
              </a:endParaRPr>
            </a:p>
          </p:txBody>
        </p:sp>
      </p:grpSp>
      <p:sp>
        <p:nvSpPr>
          <p:cNvPr id="40" name="灯片编号占位符 39"/>
          <p:cNvSpPr>
            <a:spLocks noGrp="1"/>
          </p:cNvSpPr>
          <p:nvPr>
            <p:ph type="sldNum" sz="quarter" idx="12"/>
          </p:nvPr>
        </p:nvSpPr>
        <p:spPr/>
        <p:txBody>
          <a:bodyPr/>
          <a:lstStyle/>
          <a:p>
            <a:fld id="{C1D9900A-E3A4-43F2-B7EB-E00200672F47}" type="slidenum">
              <a:rPr lang="zh-CN" altLang="en-US" smtClean="0"/>
            </a:fld>
            <a:endParaRPr lang="zh-CN" altLang="en-US" dirty="0"/>
          </a:p>
        </p:txBody>
      </p:sp>
      <p:sp>
        <p:nvSpPr>
          <p:cNvPr id="2" name="文本框 1"/>
          <p:cNvSpPr txBox="1"/>
          <p:nvPr/>
        </p:nvSpPr>
        <p:spPr>
          <a:xfrm>
            <a:off x="617221" y="1042035"/>
            <a:ext cx="7909560" cy="521589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链式前向星</a:t>
            </a:r>
            <a:endParaRPr kumimoji="1" lang="en-US" altLang="zh-CN" dirty="0"/>
          </a:p>
          <a:p>
            <a:pPr marL="742950" lvl="1" indent="-285750">
              <a:buFont typeface="Arial" panose="020B0604020202020204" pitchFamily="34" charset="0"/>
              <a:buChar char="•"/>
            </a:pPr>
            <a:r>
              <a:rPr kumimoji="1" lang="zh-CN" altLang="en-US" dirty="0"/>
              <a:t>一个 </a:t>
            </a:r>
            <a:r>
              <a:rPr kumimoji="1" lang="en-US" altLang="zh-CN" dirty="0"/>
              <a:t>head[MAXN] </a:t>
            </a:r>
            <a:r>
              <a:rPr kumimoji="1" lang="zh-CN" altLang="en-US" dirty="0"/>
              <a:t>数组，一个边数组 </a:t>
            </a:r>
            <a:r>
              <a:rPr kumimoji="1" lang="en-US" altLang="zh-CN" dirty="0"/>
              <a:t>Edge[MAXM]</a:t>
            </a:r>
            <a:endParaRPr kumimoji="1" lang="en-US" altLang="zh-CN" dirty="0"/>
          </a:p>
          <a:p>
            <a:pPr marL="742950" lvl="1" indent="-285750">
              <a:buFont typeface="Arial" panose="020B0604020202020204" pitchFamily="34" charset="0"/>
              <a:buChar char="•"/>
            </a:pPr>
            <a:r>
              <a:rPr kumimoji="1" lang="en-US" altLang="zh-CN" dirty="0"/>
              <a:t>head[u] </a:t>
            </a:r>
            <a:r>
              <a:rPr kumimoji="1" lang="zh-CN" altLang="en-US" dirty="0"/>
              <a:t>的含义是一条从 </a:t>
            </a:r>
            <a:r>
              <a:rPr kumimoji="1" lang="en-US" altLang="zh-CN" dirty="0"/>
              <a:t>u </a:t>
            </a:r>
            <a:r>
              <a:rPr kumimoji="1" lang="zh-CN" altLang="en-US" dirty="0"/>
              <a:t>（起始</a:t>
            </a:r>
            <a:r>
              <a:rPr kumimoji="1" lang="zh-CN" altLang="en-US" dirty="0"/>
              <a:t>节点）射出的边的编号 </a:t>
            </a:r>
            <a:r>
              <a:rPr kumimoji="1" lang="en-US" altLang="zh-CN" dirty="0"/>
              <a:t>id</a:t>
            </a:r>
            <a:r>
              <a:rPr kumimoji="1" lang="zh-CN" altLang="en-US" dirty="0"/>
              <a:t>，则 </a:t>
            </a:r>
            <a:r>
              <a:rPr kumimoji="1" lang="en-US" altLang="zh-CN" dirty="0"/>
              <a:t>Edge[id] </a:t>
            </a:r>
            <a:r>
              <a:rPr kumimoji="1" lang="zh-CN" altLang="en-US" dirty="0"/>
              <a:t>即是那条边</a:t>
            </a:r>
            <a:endParaRPr kumimoji="1" lang="en-US" altLang="zh-CN" dirty="0"/>
          </a:p>
          <a:p>
            <a:pPr marL="742950" lvl="1" indent="-285750">
              <a:buFont typeface="Arial" panose="020B0604020202020204" pitchFamily="34" charset="0"/>
              <a:buChar char="•"/>
            </a:pPr>
            <a:r>
              <a:rPr kumimoji="1" lang="en-US" altLang="zh-CN" dirty="0"/>
              <a:t>Edge </a:t>
            </a:r>
            <a:r>
              <a:rPr kumimoji="1" lang="zh-CN" altLang="en-US" dirty="0"/>
              <a:t>结构体的内容 </a:t>
            </a:r>
            <a:r>
              <a:rPr kumimoji="1" lang="en-US" altLang="zh-CN" dirty="0"/>
              <a:t>{ int v, w, </a:t>
            </a:r>
            <a:r>
              <a:rPr kumimoji="1" lang="en-US" altLang="zh-CN" dirty="0" err="1"/>
              <a:t>nxt</a:t>
            </a:r>
            <a:r>
              <a:rPr kumimoji="1" lang="en-US" altLang="zh-CN" dirty="0"/>
              <a:t> } </a:t>
            </a:r>
            <a:r>
              <a:rPr kumimoji="1" lang="zh-CN" altLang="en-US" dirty="0"/>
              <a:t>，</a:t>
            </a:r>
            <a:r>
              <a:rPr kumimoji="1" lang="en-US" altLang="zh-CN" dirty="0" err="1"/>
              <a:t>nxt</a:t>
            </a:r>
            <a:r>
              <a:rPr kumimoji="1" lang="en-US" altLang="zh-CN" dirty="0"/>
              <a:t> </a:t>
            </a:r>
            <a:r>
              <a:rPr kumimoji="1" lang="zh-CN" altLang="en-US" dirty="0"/>
              <a:t>是下一条边的编号</a:t>
            </a:r>
            <a:r>
              <a:rPr kumimoji="1" lang="en-US" altLang="zh-CN" dirty="0"/>
              <a:t> </a:t>
            </a: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插入一条 </a:t>
            </a:r>
            <a:r>
              <a:rPr kumimoji="1" lang="en-US" altLang="zh-CN" dirty="0"/>
              <a:t>(u=n-1, v=98, w=2) </a:t>
            </a:r>
            <a:r>
              <a:rPr kumimoji="1" lang="zh-CN" altLang="en-US" dirty="0"/>
              <a:t>的边后</a:t>
            </a:r>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endParaRPr kumimoji="1" lang="en-US" altLang="zh-CN" dirty="0"/>
          </a:p>
          <a:p>
            <a:pPr lvl="1">
              <a:lnSpc>
                <a:spcPct val="150000"/>
              </a:lnSpc>
            </a:pPr>
            <a:endParaRPr kumimoji="1" lang="en-US" altLang="zh-CN" dirty="0"/>
          </a:p>
          <a:p>
            <a:pPr marL="285750" indent="-285750">
              <a:buFont typeface="Arial" panose="020B0604020202020204" pitchFamily="34" charset="0"/>
              <a:buChar char="•"/>
            </a:pPr>
            <a:endParaRPr kumimoji="1" lang="zh-CN" altLang="en-US" dirty="0"/>
          </a:p>
        </p:txBody>
      </p:sp>
      <p:sp>
        <p:nvSpPr>
          <p:cNvPr id="9" name="矩形 8"/>
          <p:cNvSpPr/>
          <p:nvPr/>
        </p:nvSpPr>
        <p:spPr>
          <a:xfrm>
            <a:off x="0" y="0"/>
            <a:ext cx="9144000" cy="243840"/>
          </a:xfrm>
          <a:prstGeom prst="rect">
            <a:avLst/>
          </a:prstGeom>
          <a:solidFill>
            <a:srgbClr val="F0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solidFill>
                <a:latin typeface="微软雅黑" panose="020B0503020204020204" pitchFamily="34" charset="-122"/>
                <a:ea typeface="微软雅黑" panose="020B0503020204020204" pitchFamily="34" charset="-122"/>
              </a:rPr>
              <a:t>图的存储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图的遍历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并查集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最小生成树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总结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aphicFrame>
        <p:nvGraphicFramePr>
          <p:cNvPr id="23" name="表格 22"/>
          <p:cNvGraphicFramePr>
            <a:graphicFrameLocks noGrp="1"/>
          </p:cNvGraphicFramePr>
          <p:nvPr/>
        </p:nvGraphicFramePr>
        <p:xfrm>
          <a:off x="1659819" y="2775774"/>
          <a:ext cx="810450" cy="1749431"/>
        </p:xfrm>
        <a:graphic>
          <a:graphicData uri="http://schemas.openxmlformats.org/drawingml/2006/table">
            <a:tbl>
              <a:tblPr firstRow="1" bandRow="1">
                <a:tableStyleId>{5940675A-B579-460E-94D1-54222C63F5DA}</a:tableStyleId>
              </a:tblPr>
              <a:tblGrid>
                <a:gridCol w="810450"/>
              </a:tblGrid>
              <a:tr h="263976">
                <a:tc>
                  <a:txBody>
                    <a:bodyPr/>
                    <a:lstStyle/>
                    <a:p>
                      <a:pPr algn="ctr"/>
                      <a:r>
                        <a:rPr lang="en-US" altLang="zh-CN" sz="1050" dirty="0"/>
                        <a:t>Head[0]</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t>Head[1]</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t>Head[2]</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algn="ctr"/>
                      <a:r>
                        <a:rPr lang="en-US" altLang="zh-CN" sz="1050" dirty="0"/>
                        <a:t> …</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algn="ctr"/>
                      <a:r>
                        <a:rPr lang="en-US" altLang="zh-CN" sz="1050" dirty="0"/>
                        <a:t>Head[n-1]</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algn="ct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25" name="文本框 24"/>
          <p:cNvSpPr txBox="1"/>
          <p:nvPr/>
        </p:nvSpPr>
        <p:spPr>
          <a:xfrm>
            <a:off x="2076451" y="2428987"/>
            <a:ext cx="1138453" cy="369332"/>
          </a:xfrm>
          <a:prstGeom prst="rect">
            <a:avLst/>
          </a:prstGeom>
          <a:noFill/>
        </p:spPr>
        <p:txBody>
          <a:bodyPr wrap="none" rtlCol="0">
            <a:spAutoFit/>
          </a:bodyPr>
          <a:lstStyle/>
          <a:p>
            <a:r>
              <a:rPr lang="en-US" altLang="zh-CN" dirty="0"/>
              <a:t>Head</a:t>
            </a:r>
            <a:r>
              <a:rPr lang="zh-CN" altLang="en-US" dirty="0"/>
              <a:t>数组</a:t>
            </a:r>
            <a:endParaRPr lang="zh-CN" altLang="en-US" dirty="0"/>
          </a:p>
        </p:txBody>
      </p:sp>
      <p:sp>
        <p:nvSpPr>
          <p:cNvPr id="26" name="矩形 25"/>
          <p:cNvSpPr/>
          <p:nvPr/>
        </p:nvSpPr>
        <p:spPr>
          <a:xfrm>
            <a:off x="3565026" y="2775774"/>
            <a:ext cx="1600200" cy="243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Edge1{v=15,w=1,nxt=3}</a:t>
            </a:r>
            <a:endParaRPr lang="zh-CN" altLang="en-US" sz="1200" dirty="0">
              <a:solidFill>
                <a:schemeClr val="tx1"/>
              </a:solidFill>
            </a:endParaRPr>
          </a:p>
        </p:txBody>
      </p:sp>
      <p:graphicFrame>
        <p:nvGraphicFramePr>
          <p:cNvPr id="27" name="表格 26"/>
          <p:cNvGraphicFramePr>
            <a:graphicFrameLocks noGrp="1"/>
          </p:cNvGraphicFramePr>
          <p:nvPr/>
        </p:nvGraphicFramePr>
        <p:xfrm>
          <a:off x="2434178" y="2775774"/>
          <a:ext cx="709998" cy="1452340"/>
        </p:xfrm>
        <a:graphic>
          <a:graphicData uri="http://schemas.openxmlformats.org/drawingml/2006/table">
            <a:tbl>
              <a:tblPr firstRow="1" bandRow="1">
                <a:tableStyleId>{5940675A-B579-460E-94D1-54222C63F5DA}</a:tableStyleId>
              </a:tblPr>
              <a:tblGrid>
                <a:gridCol w="709998"/>
              </a:tblGrid>
              <a:tr h="263976">
                <a:tc>
                  <a:txBody>
                    <a:bodyPr/>
                    <a:lstStyle/>
                    <a:p>
                      <a:pPr algn="ctr"/>
                      <a:r>
                        <a:rPr lang="en-US" altLang="zh-CN" sz="1050" dirty="0"/>
                        <a:t>1</a:t>
                      </a:r>
                      <a:endParaRPr lang="zh-CN" altLang="en-US" sz="1050" dirty="0"/>
                    </a:p>
                  </a:txBody>
                  <a:tcPr/>
                </a:tc>
              </a:tr>
              <a:tr h="2970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t>4</a:t>
                      </a:r>
                      <a:endParaRPr lang="zh-CN" altLang="en-US" sz="1050" dirty="0"/>
                    </a:p>
                  </a:txBody>
                  <a:tcPr/>
                </a:tc>
              </a:tr>
              <a:tr h="2970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t>-1</a:t>
                      </a:r>
                      <a:endParaRPr lang="zh-CN" altLang="en-US" sz="1050" dirty="0"/>
                    </a:p>
                  </a:txBody>
                  <a:tcPr/>
                </a:tc>
              </a:tr>
              <a:tr h="297091">
                <a:tc>
                  <a:txBody>
                    <a:bodyPr/>
                    <a:lstStyle/>
                    <a:p>
                      <a:pPr algn="ctr"/>
                      <a:r>
                        <a:rPr lang="en-US" altLang="zh-CN" sz="1050" dirty="0"/>
                        <a:t> …</a:t>
                      </a:r>
                      <a:endParaRPr lang="zh-CN" altLang="en-US" sz="1050" dirty="0"/>
                    </a:p>
                  </a:txBody>
                  <a:tcPr/>
                </a:tc>
              </a:tr>
              <a:tr h="297091">
                <a:tc>
                  <a:txBody>
                    <a:bodyPr/>
                    <a:lstStyle/>
                    <a:p>
                      <a:pPr algn="ctr"/>
                      <a:r>
                        <a:rPr lang="en-US" altLang="zh-CN" sz="1050" dirty="0"/>
                        <a:t>100</a:t>
                      </a:r>
                      <a:endParaRPr lang="zh-CN" altLang="en-US" sz="1050" dirty="0"/>
                    </a:p>
                  </a:txBody>
                  <a:tcPr/>
                </a:tc>
              </a:tr>
            </a:tbl>
          </a:graphicData>
        </a:graphic>
      </p:graphicFrame>
      <p:cxnSp>
        <p:nvCxnSpPr>
          <p:cNvPr id="30" name="直接箭头连接符 29"/>
          <p:cNvCxnSpPr>
            <a:endCxn id="26" idx="1"/>
          </p:cNvCxnSpPr>
          <p:nvPr/>
        </p:nvCxnSpPr>
        <p:spPr>
          <a:xfrm>
            <a:off x="3144176" y="2897694"/>
            <a:ext cx="420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581429" y="2775774"/>
            <a:ext cx="1659630" cy="243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Edge3{v=16,w=5,nxt=-1}</a:t>
            </a:r>
            <a:endParaRPr lang="zh-CN" altLang="en-US" sz="1200" dirty="0">
              <a:solidFill>
                <a:schemeClr val="tx1"/>
              </a:solidFill>
            </a:endParaRPr>
          </a:p>
        </p:txBody>
      </p:sp>
      <p:cxnSp>
        <p:nvCxnSpPr>
          <p:cNvPr id="34" name="直接箭头连接符 33"/>
          <p:cNvCxnSpPr>
            <a:endCxn id="31" idx="1"/>
          </p:cNvCxnSpPr>
          <p:nvPr/>
        </p:nvCxnSpPr>
        <p:spPr>
          <a:xfrm>
            <a:off x="5160579" y="2897694"/>
            <a:ext cx="420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565026" y="3088194"/>
            <a:ext cx="1600200" cy="243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Edge4{v=3,w=5,nxt=-1}</a:t>
            </a:r>
            <a:endParaRPr lang="zh-CN" altLang="en-US" sz="1200" dirty="0">
              <a:solidFill>
                <a:schemeClr val="tx1"/>
              </a:solidFill>
            </a:endParaRPr>
          </a:p>
        </p:txBody>
      </p:sp>
      <p:cxnSp>
        <p:nvCxnSpPr>
          <p:cNvPr id="39" name="直接箭头连接符 38"/>
          <p:cNvCxnSpPr>
            <a:endCxn id="35" idx="1"/>
          </p:cNvCxnSpPr>
          <p:nvPr/>
        </p:nvCxnSpPr>
        <p:spPr>
          <a:xfrm>
            <a:off x="3144176" y="3210114"/>
            <a:ext cx="420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565025" y="3966708"/>
            <a:ext cx="1803985" cy="243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Edge100{v=99,w=1,nxt=-1}</a:t>
            </a:r>
            <a:endParaRPr lang="zh-CN" altLang="en-US" sz="1200" dirty="0">
              <a:solidFill>
                <a:schemeClr val="tx1"/>
              </a:solidFill>
            </a:endParaRPr>
          </a:p>
        </p:txBody>
      </p:sp>
      <p:cxnSp>
        <p:nvCxnSpPr>
          <p:cNvPr id="42" name="直接箭头连接符 41"/>
          <p:cNvCxnSpPr>
            <a:endCxn id="41" idx="1"/>
          </p:cNvCxnSpPr>
          <p:nvPr/>
        </p:nvCxnSpPr>
        <p:spPr>
          <a:xfrm>
            <a:off x="3144176" y="4088628"/>
            <a:ext cx="4208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表格 52"/>
          <p:cNvGraphicFramePr>
            <a:graphicFrameLocks noGrp="1"/>
          </p:cNvGraphicFramePr>
          <p:nvPr/>
        </p:nvGraphicFramePr>
        <p:xfrm>
          <a:off x="1700192" y="5319265"/>
          <a:ext cx="810450" cy="1749431"/>
        </p:xfrm>
        <a:graphic>
          <a:graphicData uri="http://schemas.openxmlformats.org/drawingml/2006/table">
            <a:tbl>
              <a:tblPr firstRow="1" bandRow="1">
                <a:tableStyleId>{5940675A-B579-460E-94D1-54222C63F5DA}</a:tableStyleId>
              </a:tblPr>
              <a:tblGrid>
                <a:gridCol w="810450"/>
              </a:tblGrid>
              <a:tr h="263976">
                <a:tc>
                  <a:txBody>
                    <a:bodyPr/>
                    <a:lstStyle/>
                    <a:p>
                      <a:pPr algn="ctr"/>
                      <a:r>
                        <a:rPr lang="en-US" altLang="zh-CN" sz="1050" dirty="0"/>
                        <a:t>Head[0]</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t>Head[1]</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t>Head[2]</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algn="ctr"/>
                      <a:r>
                        <a:rPr lang="en-US" altLang="zh-CN" sz="1050" dirty="0"/>
                        <a:t> …</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algn="ctr"/>
                      <a:r>
                        <a:rPr lang="en-US" altLang="zh-CN" sz="1050" dirty="0"/>
                        <a:t>Head[n-1]</a:t>
                      </a: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091">
                <a:tc>
                  <a:txBody>
                    <a:bodyPr/>
                    <a:lstStyle/>
                    <a:p>
                      <a:pPr algn="ctr"/>
                      <a:endParaRPr lang="zh-CN" altLang="en-US" sz="105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4" name="文本框 53"/>
          <p:cNvSpPr txBox="1"/>
          <p:nvPr/>
        </p:nvSpPr>
        <p:spPr>
          <a:xfrm>
            <a:off x="2116824" y="4972478"/>
            <a:ext cx="1138453" cy="369332"/>
          </a:xfrm>
          <a:prstGeom prst="rect">
            <a:avLst/>
          </a:prstGeom>
          <a:noFill/>
        </p:spPr>
        <p:txBody>
          <a:bodyPr wrap="none" rtlCol="0">
            <a:spAutoFit/>
          </a:bodyPr>
          <a:lstStyle/>
          <a:p>
            <a:r>
              <a:rPr lang="en-US" altLang="zh-CN" dirty="0"/>
              <a:t>Head</a:t>
            </a:r>
            <a:r>
              <a:rPr lang="zh-CN" altLang="en-US" dirty="0"/>
              <a:t>数组</a:t>
            </a:r>
            <a:endParaRPr lang="zh-CN" altLang="en-US" dirty="0"/>
          </a:p>
        </p:txBody>
      </p:sp>
      <p:sp>
        <p:nvSpPr>
          <p:cNvPr id="55" name="矩形 54"/>
          <p:cNvSpPr/>
          <p:nvPr/>
        </p:nvSpPr>
        <p:spPr>
          <a:xfrm>
            <a:off x="3605399" y="5319265"/>
            <a:ext cx="1600200" cy="243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Edge1{v=15,w=1,nxt=3}</a:t>
            </a:r>
            <a:endParaRPr lang="zh-CN" altLang="en-US" sz="1200" dirty="0">
              <a:solidFill>
                <a:schemeClr val="tx1"/>
              </a:solidFill>
            </a:endParaRPr>
          </a:p>
        </p:txBody>
      </p:sp>
      <p:graphicFrame>
        <p:nvGraphicFramePr>
          <p:cNvPr id="56" name="表格 55"/>
          <p:cNvGraphicFramePr>
            <a:graphicFrameLocks noGrp="1"/>
          </p:cNvGraphicFramePr>
          <p:nvPr/>
        </p:nvGraphicFramePr>
        <p:xfrm>
          <a:off x="2474551" y="5319265"/>
          <a:ext cx="709998" cy="1452340"/>
        </p:xfrm>
        <a:graphic>
          <a:graphicData uri="http://schemas.openxmlformats.org/drawingml/2006/table">
            <a:tbl>
              <a:tblPr firstRow="1" bandRow="1">
                <a:tableStyleId>{5940675A-B579-460E-94D1-54222C63F5DA}</a:tableStyleId>
              </a:tblPr>
              <a:tblGrid>
                <a:gridCol w="709998"/>
              </a:tblGrid>
              <a:tr h="263976">
                <a:tc>
                  <a:txBody>
                    <a:bodyPr/>
                    <a:lstStyle/>
                    <a:p>
                      <a:pPr algn="ctr"/>
                      <a:r>
                        <a:rPr lang="en-US" altLang="zh-CN" sz="1050" dirty="0"/>
                        <a:t>1</a:t>
                      </a:r>
                      <a:endParaRPr lang="zh-CN" altLang="en-US" sz="1050" dirty="0"/>
                    </a:p>
                  </a:txBody>
                  <a:tcPr/>
                </a:tc>
              </a:tr>
              <a:tr h="2970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t>4</a:t>
                      </a:r>
                      <a:endParaRPr lang="zh-CN" altLang="en-US" sz="1050" dirty="0"/>
                    </a:p>
                  </a:txBody>
                  <a:tcPr/>
                </a:tc>
              </a:tr>
              <a:tr h="29709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t>-1</a:t>
                      </a:r>
                      <a:endParaRPr lang="zh-CN" altLang="en-US" sz="1050" dirty="0"/>
                    </a:p>
                  </a:txBody>
                  <a:tcPr/>
                </a:tc>
              </a:tr>
              <a:tr h="297091">
                <a:tc>
                  <a:txBody>
                    <a:bodyPr/>
                    <a:lstStyle/>
                    <a:p>
                      <a:pPr algn="ctr"/>
                      <a:r>
                        <a:rPr lang="en-US" altLang="zh-CN" sz="1050" dirty="0"/>
                        <a:t> …</a:t>
                      </a:r>
                      <a:endParaRPr lang="zh-CN" altLang="en-US" sz="1050" dirty="0"/>
                    </a:p>
                  </a:txBody>
                  <a:tcPr/>
                </a:tc>
              </a:tr>
              <a:tr h="297091">
                <a:tc>
                  <a:txBody>
                    <a:bodyPr/>
                    <a:lstStyle/>
                    <a:p>
                      <a:pPr algn="ctr"/>
                      <a:r>
                        <a:rPr lang="en-US" altLang="zh-CN" sz="1050" dirty="0"/>
                        <a:t>101</a:t>
                      </a:r>
                      <a:endParaRPr lang="zh-CN" altLang="en-US" sz="1050" dirty="0"/>
                    </a:p>
                  </a:txBody>
                  <a:tcPr/>
                </a:tc>
              </a:tr>
            </a:tbl>
          </a:graphicData>
        </a:graphic>
      </p:graphicFrame>
      <p:cxnSp>
        <p:nvCxnSpPr>
          <p:cNvPr id="57" name="直接箭头连接符 56"/>
          <p:cNvCxnSpPr>
            <a:endCxn id="55" idx="1"/>
          </p:cNvCxnSpPr>
          <p:nvPr/>
        </p:nvCxnSpPr>
        <p:spPr>
          <a:xfrm>
            <a:off x="3184549" y="5441185"/>
            <a:ext cx="420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621802" y="5319265"/>
            <a:ext cx="1659630" cy="243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Edge3{v=16,w=5,nxt=-1}</a:t>
            </a:r>
            <a:endParaRPr lang="zh-CN" altLang="en-US" sz="1200" dirty="0">
              <a:solidFill>
                <a:schemeClr val="tx1"/>
              </a:solidFill>
            </a:endParaRPr>
          </a:p>
        </p:txBody>
      </p:sp>
      <p:cxnSp>
        <p:nvCxnSpPr>
          <p:cNvPr id="59" name="直接箭头连接符 58"/>
          <p:cNvCxnSpPr>
            <a:endCxn id="58" idx="1"/>
          </p:cNvCxnSpPr>
          <p:nvPr/>
        </p:nvCxnSpPr>
        <p:spPr>
          <a:xfrm>
            <a:off x="5200952" y="5441185"/>
            <a:ext cx="420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3605399" y="5631685"/>
            <a:ext cx="1600200" cy="243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Edge4{v=3,w=5,nxt=-1}</a:t>
            </a:r>
            <a:endParaRPr lang="zh-CN" altLang="en-US" sz="1200" dirty="0">
              <a:solidFill>
                <a:schemeClr val="tx1"/>
              </a:solidFill>
            </a:endParaRPr>
          </a:p>
        </p:txBody>
      </p:sp>
      <p:cxnSp>
        <p:nvCxnSpPr>
          <p:cNvPr id="61" name="直接箭头连接符 60"/>
          <p:cNvCxnSpPr>
            <a:endCxn id="60" idx="1"/>
          </p:cNvCxnSpPr>
          <p:nvPr/>
        </p:nvCxnSpPr>
        <p:spPr>
          <a:xfrm>
            <a:off x="3184549" y="5753605"/>
            <a:ext cx="420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724583" y="6510479"/>
            <a:ext cx="1803985" cy="243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Edge100{v=99,w=1,nxt=-1}</a:t>
            </a:r>
            <a:endParaRPr lang="zh-CN" altLang="en-US" sz="1200" dirty="0">
              <a:solidFill>
                <a:schemeClr val="tx1"/>
              </a:solidFill>
            </a:endParaRPr>
          </a:p>
        </p:txBody>
      </p:sp>
      <p:cxnSp>
        <p:nvCxnSpPr>
          <p:cNvPr id="65" name="直接箭头连接符 64"/>
          <p:cNvCxnSpPr>
            <a:endCxn id="64" idx="1"/>
          </p:cNvCxnSpPr>
          <p:nvPr/>
        </p:nvCxnSpPr>
        <p:spPr>
          <a:xfrm>
            <a:off x="5415562" y="6632399"/>
            <a:ext cx="3090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3426125" y="6508682"/>
            <a:ext cx="1990363" cy="2438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Edge101{v=98,w=2,nxt=100}</a:t>
            </a:r>
            <a:endParaRPr lang="zh-CN" altLang="en-US" sz="1200" dirty="0">
              <a:solidFill>
                <a:schemeClr val="tx1"/>
              </a:solidFill>
            </a:endParaRPr>
          </a:p>
        </p:txBody>
      </p:sp>
      <p:cxnSp>
        <p:nvCxnSpPr>
          <p:cNvPr id="67" name="直接箭头连接符 66"/>
          <p:cNvCxnSpPr/>
          <p:nvPr/>
        </p:nvCxnSpPr>
        <p:spPr>
          <a:xfrm>
            <a:off x="3191653" y="6630602"/>
            <a:ext cx="2344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6564461" y="3229291"/>
            <a:ext cx="1950889" cy="1691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8" grpId="0" animBg="1"/>
      <p:bldP spid="60" grpId="0" animBg="1"/>
      <p:bldP spid="64" grpId="0" animBg="1"/>
      <p:bldP spid="66" grpId="0" animBg="1"/>
    </p:bldLst>
  </p:timing>
</p:sld>
</file>

<file path=ppt/tags/tag1.xml><?xml version="1.0" encoding="utf-8"?>
<p:tagLst xmlns:p="http://schemas.openxmlformats.org/presentationml/2006/main">
  <p:tag name="ISLIDE.VECTOR" val="ba3e13bc-cc22-40db-8abb-361298693e2c"/>
</p:tagLst>
</file>

<file path=ppt/tags/tag2.xml><?xml version="1.0" encoding="utf-8"?>
<p:tagLst xmlns:p="http://schemas.openxmlformats.org/presentationml/2006/main">
  <p:tag name="ISLIDE.VECTOR" val="ba3e13bc-cc22-40db-8abb-361298693e2c"/>
</p:tagLst>
</file>

<file path=ppt/tags/tag3.xml><?xml version="1.0" encoding="utf-8"?>
<p:tagLst xmlns:p="http://schemas.openxmlformats.org/presentationml/2006/main">
  <p:tag name="ISLIDE.VECTOR" val="ba3e13bc-cc22-40db-8abb-361298693e2c"/>
</p:tagLst>
</file>

<file path=ppt/tags/tag4.xml><?xml version="1.0" encoding="utf-8"?>
<p:tagLst xmlns:p="http://schemas.openxmlformats.org/presentationml/2006/main">
  <p:tag name="ISLIDE.VECTOR" val="ba3e13bc-cc22-40db-8abb-361298693e2c"/>
</p:tagLst>
</file>

<file path=ppt/tags/tag5.xml><?xml version="1.0" encoding="utf-8"?>
<p:tagLst xmlns:p="http://schemas.openxmlformats.org/presentationml/2006/main">
  <p:tag name="ISLIDE.VECTOR" val="ba3e13bc-cc22-40db-8abb-361298693e2c"/>
</p:tagLst>
</file>

<file path=ppt/tags/tag6.xml><?xml version="1.0" encoding="utf-8"?>
<p:tagLst xmlns:p="http://schemas.openxmlformats.org/presentationml/2006/main">
  <p:tag name="ISLIDE.VECTOR" val="ba3e13bc-cc22-40db-8abb-361298693e2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5658</Words>
  <Application>WPS 演示</Application>
  <PresentationFormat>全屏显示(4:3)</PresentationFormat>
  <Paragraphs>636</Paragraphs>
  <Slides>41</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41</vt:i4>
      </vt:variant>
    </vt:vector>
  </HeadingPairs>
  <TitlesOfParts>
    <vt:vector size="53" baseType="lpstr">
      <vt:lpstr>Arial</vt:lpstr>
      <vt:lpstr>宋体</vt:lpstr>
      <vt:lpstr>Wingdings</vt:lpstr>
      <vt:lpstr>微软雅黑</vt:lpstr>
      <vt:lpstr>Cambria Math</vt:lpstr>
      <vt:lpstr>Calibri</vt:lpstr>
      <vt:lpstr>等线</vt:lpstr>
      <vt:lpstr>Arial Unicode MS</vt:lpstr>
      <vt:lpstr>等线 Light</vt:lpstr>
      <vt:lpstr>Calibri Light</vt:lpstr>
      <vt:lpstr>Times New Roman</vt:lpstr>
      <vt:lpstr>Office 主题​​</vt:lpstr>
      <vt:lpstr>程序设计思维与实践 Thinking and Practice in Programming</vt:lpstr>
      <vt:lpstr>课程大纲 The outline of course </vt:lpstr>
      <vt:lpstr>PowerPoint 演示文稿</vt:lpstr>
      <vt:lpstr>图的存储方式 The way to store a map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遍历方式 The way to traverse a map </vt:lpstr>
      <vt:lpstr>PowerPoint 演示文稿</vt:lpstr>
      <vt:lpstr>PowerPoint 演示文稿</vt:lpstr>
      <vt:lpstr>PowerPoint 演示文稿</vt:lpstr>
      <vt:lpstr>PowerPoint 演示文稿</vt:lpstr>
      <vt:lpstr>PowerPoint 演示文稿</vt:lpstr>
      <vt:lpstr>PowerPoint 演示文稿</vt:lpstr>
      <vt:lpstr>并查集 The disjoint set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最小生成树 Minimum spanning tree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感谢收听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TTTT</dc:creator>
  <cp:lastModifiedBy>180****0702</cp:lastModifiedBy>
  <cp:revision>163</cp:revision>
  <dcterms:created xsi:type="dcterms:W3CDTF">2020-01-14T08:57:00Z</dcterms:created>
  <dcterms:modified xsi:type="dcterms:W3CDTF">2021-04-08T08:43:06Z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E043E234EF624558A585CB5BC089A1B7</vt:lpwstr>
  </property>
  <property fmtid="{D5CDD505-2E9C-101B-9397-08002B2CF9AE}" pid="3" name="KSOProductBuildVer">
    <vt:lpwstr>2052-11.1.0.10463</vt:lpwstr>
  </property>
</Properties>
</file>